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sldIdLst>
    <p:sldId id="328" r:id="rId2"/>
    <p:sldId id="357" r:id="rId3"/>
    <p:sldId id="360" r:id="rId4"/>
    <p:sldId id="363" r:id="rId5"/>
    <p:sldId id="351" r:id="rId6"/>
    <p:sldId id="362" r:id="rId7"/>
    <p:sldId id="366" r:id="rId8"/>
    <p:sldId id="364" r:id="rId9"/>
    <p:sldId id="361" r:id="rId10"/>
    <p:sldId id="350" r:id="rId11"/>
    <p:sldId id="346" r:id="rId12"/>
  </p:sldIdLst>
  <p:sldSz cx="12192000" cy="6858000"/>
  <p:notesSz cx="6858000" cy="9144000"/>
  <p:embeddedFontLst>
    <p:embeddedFont>
      <p:font typeface="Bahnschrift SemiBold" panose="020B0502040204020203" pitchFamily="34" charset="0"/>
      <p:bold r:id="rId14"/>
    </p:embeddedFont>
    <p:embeddedFont>
      <p:font typeface="Bahnschrift SemiLight" panose="020B0502040204020203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57"/>
            <p14:sldId id="360"/>
            <p14:sldId id="363"/>
            <p14:sldId id="351"/>
            <p14:sldId id="362"/>
            <p14:sldId id="366"/>
            <p14:sldId id="364"/>
            <p14:sldId id="361"/>
            <p14:sldId id="350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il" initials="D" lastIdx="1" clrIdx="0">
    <p:extLst>
      <p:ext uri="{19B8F6BF-5375-455C-9EA6-DF929625EA0E}">
        <p15:presenceInfo xmlns:p15="http://schemas.microsoft.com/office/powerpoint/2012/main" userId="Danii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2222"/>
    <a:srgbClr val="EBCDCD"/>
    <a:srgbClr val="F5E7E7"/>
    <a:srgbClr val="F6856E"/>
    <a:srgbClr val="D29292"/>
    <a:srgbClr val="B04848"/>
    <a:srgbClr val="E58383"/>
    <a:srgbClr val="D4E6FF"/>
    <a:srgbClr val="176DE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67" autoAdjust="0"/>
    <p:restoredTop sz="58637" autoAdjust="0"/>
  </p:normalViewPr>
  <p:slideViewPr>
    <p:cSldViewPr snapToGrid="0" snapToObjects="1">
      <p:cViewPr varScale="1">
        <p:scale>
          <a:sx n="65" d="100"/>
          <a:sy n="65" d="100"/>
        </p:scale>
        <p:origin x="2586" y="48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55" d="100"/>
        <a:sy n="155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commentAuthors" Target="commentAuthor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media/hdphoto1.wdp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dirty="0"/>
              <a:t>Добрый день и т.д.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025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завершения проекта была проделана большая работа по созданию его визуальной составляющей. </a:t>
            </a:r>
          </a:p>
          <a:p>
            <a:r>
              <a:rPr lang="ru-RU" dirty="0"/>
              <a:t>Были добавлены визуализаторы здоровья для обоих персонажей для системы здоровья, а также эффекты получения урона.</a:t>
            </a:r>
            <a:endParaRPr lang="en-US" dirty="0"/>
          </a:p>
          <a:p>
            <a:r>
              <a:rPr lang="ru-RU" dirty="0"/>
              <a:t>Для обоих видов персонажей были добавлены специальные модели воинов и была создана арена из различных </a:t>
            </a:r>
            <a:r>
              <a:rPr lang="ru-RU" dirty="0" err="1"/>
              <a:t>ассетов</a:t>
            </a:r>
            <a:r>
              <a:rPr lang="ru-RU" dirty="0"/>
              <a:t>.</a:t>
            </a:r>
            <a:br>
              <a:rPr lang="ru-RU" dirty="0"/>
            </a:br>
            <a:endParaRPr lang="ru-RU" dirty="0"/>
          </a:p>
          <a:p>
            <a:endParaRPr lang="ru-RU" dirty="0"/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37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-Прочитать основное со слайда-</a:t>
            </a:r>
          </a:p>
          <a:p>
            <a:endParaRPr lang="ru-RU" dirty="0"/>
          </a:p>
          <a:p>
            <a:r>
              <a:rPr lang="ru-RU" dirty="0"/>
              <a:t>В итоге был получен рабочий прототип игровой системы, которые уже сейчас хорошо выглядит и в него можно поиграть. Но при дальнейшем развитии проекта, его легко можно развить до полноценной игры на смартфоне или </a:t>
            </a:r>
            <a:r>
              <a:rPr lang="en-US" dirty="0"/>
              <a:t>PC</a:t>
            </a:r>
            <a:r>
              <a:rPr lang="ru-RU" dirty="0"/>
              <a:t>, добавив другие механики и разнообразив визуальную часть новыми локациями и героями.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239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400" dirty="0"/>
              <a:t>Основные задачи, поставленные в работе состояли в изучении разнообразных методов создания моделей и </a:t>
            </a:r>
            <a:r>
              <a:rPr lang="ru-RU" sz="1400" dirty="0" err="1"/>
              <a:t>анимаций</a:t>
            </a:r>
            <a:r>
              <a:rPr lang="ru-RU" sz="1400" dirty="0"/>
              <a:t>, преимущественно в программе </a:t>
            </a:r>
            <a:r>
              <a:rPr lang="en-US" sz="1400" dirty="0"/>
              <a:t>Blender</a:t>
            </a:r>
            <a:r>
              <a:rPr lang="ru-RU" sz="1400" dirty="0"/>
              <a:t>, для дальнейшего их использования в проектах на движке </a:t>
            </a:r>
            <a:r>
              <a:rPr lang="en-US" sz="1400" dirty="0"/>
              <a:t>Unreal Engine</a:t>
            </a:r>
            <a:r>
              <a:rPr lang="ru-RU" sz="1400" dirty="0"/>
              <a:t>. </a:t>
            </a:r>
          </a:p>
          <a:p>
            <a:r>
              <a:rPr lang="ru-RU" sz="1400" dirty="0"/>
              <a:t>В том числе рассматривались различные альтернативные способы создания 3</a:t>
            </a:r>
            <a:r>
              <a:rPr lang="en-US" sz="1400" dirty="0"/>
              <a:t>D</a:t>
            </a:r>
            <a:r>
              <a:rPr lang="ru-RU" sz="1400" dirty="0"/>
              <a:t> моделей, такие как </a:t>
            </a:r>
            <a:r>
              <a:rPr lang="en-US" sz="1400" dirty="0"/>
              <a:t>Meta</a:t>
            </a:r>
            <a:r>
              <a:rPr lang="ru-RU" sz="1400" dirty="0"/>
              <a:t> </a:t>
            </a:r>
            <a:r>
              <a:rPr lang="en-US" sz="1400" dirty="0"/>
              <a:t>Human Creator</a:t>
            </a:r>
            <a:r>
              <a:rPr lang="ru-RU" sz="1400" dirty="0"/>
              <a:t>,</a:t>
            </a:r>
            <a:r>
              <a:rPr lang="en-US" sz="1400" dirty="0"/>
              <a:t> </a:t>
            </a:r>
            <a:r>
              <a:rPr lang="ru-RU" sz="1400" dirty="0"/>
              <a:t>и создания </a:t>
            </a:r>
            <a:r>
              <a:rPr lang="ru-RU" sz="1400" dirty="0" err="1"/>
              <a:t>анимаций</a:t>
            </a:r>
            <a:r>
              <a:rPr lang="ru-RU" sz="1400" dirty="0"/>
              <a:t> с помощью </a:t>
            </a:r>
            <a:r>
              <a:rPr lang="en-US" sz="1400" dirty="0"/>
              <a:t>motion capture</a:t>
            </a:r>
            <a:r>
              <a:rPr lang="ru-RU" sz="1400" dirty="0"/>
              <a:t>. </a:t>
            </a:r>
          </a:p>
          <a:p>
            <a:endParaRPr lang="ru-RU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В рамках практической части разрабатывался прототип боевой системы на </a:t>
            </a:r>
            <a:r>
              <a:rPr lang="en-US" sz="1400" dirty="0"/>
              <a:t>Unreal Engine</a:t>
            </a:r>
            <a:r>
              <a:rPr lang="ru-RU" sz="1400" dirty="0"/>
              <a:t>, включающий в себя все базовые действия перемещения, атак и защиты.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490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GameDev</a:t>
            </a:r>
            <a:r>
              <a:rPr lang="en-US" dirty="0"/>
              <a:t> (</a:t>
            </a:r>
            <a:r>
              <a:rPr lang="ru-RU" dirty="0"/>
              <a:t>разработка видеоигр</a:t>
            </a:r>
            <a:r>
              <a:rPr lang="en-US" dirty="0"/>
              <a:t>)</a:t>
            </a:r>
            <a:r>
              <a:rPr lang="ru-RU" dirty="0"/>
              <a:t> привлекает в последнее время все больше людей. Особенно это связано с тем, что государство и частные компании в России стали выступать с инициативами по поддержанию отечественных разработчиков видеоигр. Это и известные ИРИ (институт развития интернета) и компания </a:t>
            </a:r>
            <a:r>
              <a:rPr lang="en-US" dirty="0"/>
              <a:t>VK</a:t>
            </a:r>
            <a:r>
              <a:rPr lang="ru-RU" dirty="0"/>
              <a:t>, готовые вкладываться в конкурентноспособные продукты. </a:t>
            </a:r>
          </a:p>
          <a:p>
            <a:r>
              <a:rPr lang="ru-RU" dirty="0"/>
              <a:t>Также появляются и независимые от крупных компаний разработчики (так называемые инди-студии), создающие уникальные продукты и привлекающие к себе начинающих разработчиков и энтузиастов для работы над их проектами.</a:t>
            </a:r>
          </a:p>
          <a:p>
            <a:endParaRPr lang="ru-RU" dirty="0"/>
          </a:p>
          <a:p>
            <a:r>
              <a:rPr lang="ru-RU" dirty="0"/>
              <a:t>Яркие примеры созданных проектов последних лет представлены на экране.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488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000" dirty="0"/>
              <a:t>Среди самых популярных программ для 3D-моделирования, которые используют в разработке, относят: Blender, Autodesk Maya, Cinema 4D и Z</a:t>
            </a:r>
            <a:r>
              <a:rPr lang="en-US" sz="2000" dirty="0"/>
              <a:t>b</a:t>
            </a:r>
            <a:r>
              <a:rPr lang="ru-RU" sz="2000" dirty="0" err="1"/>
              <a:t>rush</a:t>
            </a:r>
            <a:r>
              <a:rPr lang="ru-RU" sz="2000" dirty="0"/>
              <a:t>. Их основные особенности представлены на экране.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Среди всех программ выделяется Blender, так объединяет в себе практически все инструменты необходимые в моделирование и создании анимации: от инструментов для полигонального моделирования до собственного движка для рендеринга. При этом </a:t>
            </a:r>
            <a:r>
              <a:rPr lang="en-US" sz="2000" dirty="0"/>
              <a:t>Blender </a:t>
            </a:r>
            <a:r>
              <a:rPr lang="ru-RU" sz="2000" dirty="0"/>
              <a:t>еще </a:t>
            </a:r>
            <a:r>
              <a:rPr lang="ru-RU" sz="2000" dirty="0" err="1"/>
              <a:t>ибесплатный</a:t>
            </a:r>
            <a:r>
              <a:rPr lang="ru-RU" sz="2000" dirty="0"/>
              <a:t> инструмент с открытым исходным кодом, который доступен всем желающим. 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Исходя из данных утверждений в работе над моделями и анимацией был сделан выбор в пользу </a:t>
            </a:r>
            <a:r>
              <a:rPr lang="en-US" sz="2000" dirty="0"/>
              <a:t>Blender</a:t>
            </a:r>
            <a:r>
              <a:rPr lang="ru-RU" sz="2000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756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Процесс моделирования – это постоянный переход от базовых форм к более сложным и детализированным. Для каждого элемента и даже отдельных его частей создается свой материалы, придающий эффект реальных поверхностей.</a:t>
            </a:r>
          </a:p>
          <a:p>
            <a:pPr algn="l"/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Также в работе эффективно используется метод запекания карт нормалей для уменьшения количества полигонов при сохранении детализации объекта.</a:t>
            </a:r>
          </a:p>
          <a:p>
            <a:pPr algn="l"/>
            <a:endParaRPr lang="ru-RU" sz="1200" dirty="0">
              <a:solidFill>
                <a:schemeClr val="bg1"/>
              </a:solidFill>
              <a:latin typeface="Bahnschrift SemiBold" panose="020B0502040204020203" pitchFamily="34" charset="0"/>
              <a:cs typeface="ALS Sector Regular" pitchFamily="2" charset="0"/>
            </a:endParaRPr>
          </a:p>
          <a:p>
            <a:pPr algn="l"/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К альтернативным методам создания моделей можно отнести инструмент </a:t>
            </a:r>
            <a:r>
              <a:rPr lang="en-US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Meta Human Creator</a:t>
            </a:r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, позволяющий создавать фотореалистичные модели людей на основе уже заготовленных разработчиками, </a:t>
            </a:r>
            <a:r>
              <a:rPr lang="en-US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“</a:t>
            </a:r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смешивая</a:t>
            </a:r>
            <a:r>
              <a:rPr lang="en-US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”</a:t>
            </a:r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их элементы.</a:t>
            </a:r>
          </a:p>
          <a:p>
            <a:endParaRPr lang="ru-RU" dirty="0"/>
          </a:p>
          <a:p>
            <a:r>
              <a:rPr lang="ru-RU" dirty="0"/>
              <a:t>В рамках проекта были сделаны несколько пробных моделей, для изучения средств моделирования </a:t>
            </a:r>
            <a:r>
              <a:rPr lang="en-US" dirty="0"/>
              <a:t>Blender</a:t>
            </a:r>
            <a:r>
              <a:rPr lang="ru-RU" dirty="0"/>
              <a:t>. Также были доработаны модели из открытого доступа, которые затем и использовались в основной части проекта.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745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Модели в крупных проектах не обходятся без анимации. </a:t>
            </a:r>
          </a:p>
          <a:p>
            <a:endParaRPr lang="ru-RU" dirty="0"/>
          </a:p>
          <a:p>
            <a:r>
              <a:rPr lang="ru-RU" dirty="0"/>
              <a:t>Анимация может создаваться как вручную, так и дополнительными средствами, такими как </a:t>
            </a:r>
            <a:r>
              <a:rPr lang="en-US" dirty="0"/>
              <a:t>motion capture</a:t>
            </a:r>
            <a:r>
              <a:rPr lang="ru-RU" dirty="0"/>
              <a:t>. Но на практике часто объединяют эти два метода: захватывают движения для гуманоидных персонажей и считывают мимику лиц, а более сложные и необычные движения создаются вручную. </a:t>
            </a:r>
          </a:p>
          <a:p>
            <a:endParaRPr lang="ru-RU" dirty="0"/>
          </a:p>
          <a:p>
            <a:r>
              <a:rPr lang="ru-RU" dirty="0"/>
              <a:t>Один из минусов </a:t>
            </a:r>
            <a:r>
              <a:rPr lang="en-US" dirty="0"/>
              <a:t>motion capture</a:t>
            </a:r>
            <a:r>
              <a:rPr lang="ru-RU" dirty="0"/>
              <a:t>- стоимость оборудования. Но сейчас появляются программы позволяющие создавать анимации с помощью </a:t>
            </a:r>
            <a:r>
              <a:rPr lang="en-US" dirty="0"/>
              <a:t>motion capture</a:t>
            </a:r>
            <a:r>
              <a:rPr lang="ru-RU" dirty="0"/>
              <a:t>, имея при себе лишь камеру смартфона. </a:t>
            </a:r>
          </a:p>
          <a:p>
            <a:endParaRPr lang="ru-RU" dirty="0"/>
          </a:p>
          <a:p>
            <a:r>
              <a:rPr lang="ru-RU" dirty="0"/>
              <a:t>В таблице на правой части экрана представлено сравнение наиболее распространённых программ для бюджетного </a:t>
            </a:r>
            <a:r>
              <a:rPr lang="en-US" dirty="0"/>
              <a:t>motion capture</a:t>
            </a:r>
            <a:r>
              <a:rPr lang="ru-RU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2073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 рамках основной практической части создавался проект на движке </a:t>
            </a:r>
            <a:r>
              <a:rPr lang="en-US" sz="2000" dirty="0"/>
              <a:t>Unreal Engine</a:t>
            </a:r>
            <a:r>
              <a:rPr lang="ru-RU" sz="2000" dirty="0"/>
              <a:t>. Он позволяет писать код как на </a:t>
            </a:r>
            <a:r>
              <a:rPr lang="en-US" sz="2000" dirty="0"/>
              <a:t>C++</a:t>
            </a:r>
            <a:r>
              <a:rPr lang="ru-RU" sz="2000" dirty="0"/>
              <a:t>, так и на собственном блочном языке </a:t>
            </a:r>
            <a:r>
              <a:rPr lang="en-US" sz="2000" dirty="0"/>
              <a:t>Blueprint</a:t>
            </a:r>
            <a:r>
              <a:rPr lang="ru-RU" sz="20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 процессе работы были написаны несколько классов на </a:t>
            </a:r>
            <a:r>
              <a:rPr lang="en-US" sz="2000" dirty="0"/>
              <a:t>C++</a:t>
            </a:r>
            <a:r>
              <a:rPr lang="ru-RU" sz="2000" dirty="0"/>
              <a:t> два наследника класса </a:t>
            </a:r>
            <a:r>
              <a:rPr lang="en-US" sz="2000" dirty="0"/>
              <a:t>character Unreal Engine’</a:t>
            </a:r>
            <a:r>
              <a:rPr lang="ru-RU" sz="2000" dirty="0"/>
              <a:t>а для персонажей и управляющий класс, связывающий персонажей с другими динамическими объектами на карте и управляющий их созданием и уничтожением в случае смерти. Анимации и другие, более мелкие элементы были написаны на </a:t>
            </a:r>
            <a:r>
              <a:rPr lang="en-US" sz="2000" dirty="0" err="1"/>
              <a:t>Bluepint</a:t>
            </a:r>
            <a:r>
              <a:rPr lang="en-US" sz="2000" dirty="0"/>
              <a:t>’</a:t>
            </a:r>
            <a:r>
              <a:rPr lang="ru-RU" sz="2000" dirty="0"/>
              <a:t>ах.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Все основные этапы представлены на слайде.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В процессе работы были решены различные проблемы связанные с взаимодействием персонажей, правильным отображением </a:t>
            </a:r>
            <a:r>
              <a:rPr lang="ru-RU" sz="2000" dirty="0" err="1"/>
              <a:t>анимаций</a:t>
            </a:r>
            <a:r>
              <a:rPr lang="ru-RU" sz="2000" dirty="0"/>
              <a:t> и связки </a:t>
            </a:r>
            <a:r>
              <a:rPr lang="en-US" sz="2000" dirty="0"/>
              <a:t>C++ </a:t>
            </a:r>
            <a:r>
              <a:rPr lang="ru-RU" sz="2000" dirty="0"/>
              <a:t>кода и </a:t>
            </a:r>
            <a:r>
              <a:rPr lang="en-US" sz="2000" dirty="0" err="1"/>
              <a:t>Blutprint</a:t>
            </a:r>
            <a:r>
              <a:rPr lang="en-US" sz="2000" dirty="0"/>
              <a:t>’</a:t>
            </a:r>
            <a:r>
              <a:rPr lang="ru-RU" sz="2000" dirty="0" err="1"/>
              <a:t>ов</a:t>
            </a:r>
            <a:r>
              <a:rPr lang="ru-RU" sz="2000" dirty="0"/>
              <a:t>. В том числе проблемы с импортом моделей из </a:t>
            </a:r>
            <a:r>
              <a:rPr lang="en-US" sz="2000" dirty="0"/>
              <a:t>Blender </a:t>
            </a:r>
            <a:r>
              <a:rPr lang="ru-RU" sz="2000" dirty="0"/>
              <a:t>в </a:t>
            </a:r>
            <a:r>
              <a:rPr lang="en-US" sz="2000" dirty="0"/>
              <a:t>UE</a:t>
            </a:r>
            <a:r>
              <a:rPr lang="ru-RU" sz="2000" dirty="0"/>
              <a:t>: </a:t>
            </a:r>
            <a:r>
              <a:rPr lang="ru-RU" sz="2000" dirty="0" err="1"/>
              <a:t>инвертация</a:t>
            </a:r>
            <a:r>
              <a:rPr lang="ru-RU" sz="2000" dirty="0"/>
              <a:t> нормалей поверхностей и неприменение материалов.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512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Среди двух разработанных персонажей, одним полностью управляется человеком через клавиатуру и мышь. Он может свободно перемещается по карте, вращать камерой во всех направлениях и выполнять другие действия.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Другой персонаж, противник, находится под управлением компьютера. Все его действия заранее прописаны, и зависят от действий игрока или же, в некоторых случаях, выбираются случайно.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На рисунке представлены диаграммы состояний для обоих персонажей.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8385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проекта были использованы десятки различных </a:t>
            </a:r>
            <a:r>
              <a:rPr lang="ru-RU" dirty="0" err="1"/>
              <a:t>анимаций</a:t>
            </a:r>
            <a:r>
              <a:rPr lang="ru-RU" dirty="0"/>
              <a:t>, для качественного отображения всех действий. Переход между </a:t>
            </a:r>
            <a:r>
              <a:rPr lang="ru-RU" dirty="0" err="1"/>
              <a:t>анимациями</a:t>
            </a:r>
            <a:r>
              <a:rPr lang="ru-RU" dirty="0"/>
              <a:t> осуществляется в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Animation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Blueprint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однако все переменные в условиях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передаютсянапрямую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из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C++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кода.</a:t>
            </a:r>
            <a:endParaRPr lang="ru-RU" dirty="0"/>
          </a:p>
          <a:p>
            <a:endParaRPr lang="ru-RU" dirty="0"/>
          </a:p>
          <a:p>
            <a:r>
              <a:rPr lang="ru-RU" dirty="0"/>
              <a:t>Обычные анимации применяются при обычном перемещении персонажа, когда его поворот по оси </a:t>
            </a:r>
            <a:r>
              <a:rPr lang="en-US" dirty="0"/>
              <a:t>Z</a:t>
            </a:r>
            <a:r>
              <a:rPr lang="ru-RU" dirty="0"/>
              <a:t> совпадает с направлением его движения, которое указывает человеком.</a:t>
            </a:r>
          </a:p>
          <a:p>
            <a:r>
              <a:rPr lang="ru-RU" dirty="0"/>
              <a:t>Но в особом режиме захвата внимания, когда персонаж всегда повернут в сторону его противника, анимации будут зависеть от того, куда он будет двигаться. Такие анимации сделаны с помощью </a:t>
            </a:r>
            <a:r>
              <a:rPr lang="en-US" dirty="0"/>
              <a:t>Blend</a:t>
            </a:r>
            <a:r>
              <a:rPr lang="ru-RU" dirty="0"/>
              <a:t> </a:t>
            </a:r>
            <a:r>
              <a:rPr lang="en-US" dirty="0"/>
              <a:t>Space Unreal Engine’</a:t>
            </a:r>
            <a:r>
              <a:rPr lang="ru-RU" dirty="0"/>
              <a:t>а, это особый </a:t>
            </a:r>
            <a:r>
              <a:rPr lang="ru-RU" dirty="0" err="1"/>
              <a:t>ассет</a:t>
            </a:r>
            <a:r>
              <a:rPr lang="ru-RU" dirty="0"/>
              <a:t>, содержащий в себе набор обычных </a:t>
            </a:r>
            <a:r>
              <a:rPr lang="ru-RU" dirty="0" err="1"/>
              <a:t>анимаций</a:t>
            </a:r>
            <a:r>
              <a:rPr lang="ru-RU" dirty="0"/>
              <a:t> и смешивающий их между собой, в зависимости от параметров, подаваемых на вход.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5120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48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E5629B9-FA20-4031-BC8F-B8F8DF07F8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509"/>
                    </a14:imgEffect>
                    <a14:imgEffect>
                      <a14:saturation sat="1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9200" y="1378767"/>
            <a:ext cx="6480000" cy="6480000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4" y="1676400"/>
            <a:ext cx="8600179" cy="31369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Методы 3</a:t>
            </a:r>
            <a:r>
              <a:rPr lang="en-US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D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-моделирования и создания анимаций для Unreal Engine на примере системы управления персонажем с видом от третьего лица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3" y="5181600"/>
            <a:ext cx="57849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Выполнил: </a:t>
            </a:r>
            <a:r>
              <a:rPr lang="ru-RU" sz="2000" dirty="0" err="1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Шендрик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 Д.А.</a:t>
            </a:r>
          </a:p>
          <a:p>
            <a:pPr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Научный руководитель: </a:t>
            </a:r>
            <a:r>
              <a:rPr lang="ru-RU" sz="2000" dirty="0" err="1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Витюков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 Ф.А.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414600"/>
            <a:ext cx="11211339" cy="11602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ВЫПУСКНАЯ КВАЛИФИКАЦИОННАЯ РАБОТА</a:t>
            </a:r>
          </a:p>
          <a:p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на тему:</a:t>
            </a: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08E25D7-DEB0-435E-9F35-30EB09FED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6735" y="-130506"/>
            <a:ext cx="4033273" cy="39640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F7A030DF-8B27-4604-BC2A-45F589397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5703" y="2801282"/>
            <a:ext cx="6577149" cy="4126065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F236918-58FD-4384-B9DA-E1D95392D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7729" y="-37897"/>
            <a:ext cx="6329422" cy="286072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33A34865-3518-4E2F-B291-24B0365DF5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9403" y="2305372"/>
            <a:ext cx="5087748" cy="4848887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 flipV="1">
            <a:off x="6760635" y="-795738"/>
            <a:ext cx="9386048" cy="8115300"/>
          </a:xfrm>
          <a:prstGeom prst="parallelogram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8078" y="1051456"/>
            <a:ext cx="533072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Разработана визуальная составляющая проекта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8219516" y="3061387"/>
            <a:ext cx="3304363" cy="654025"/>
            <a:chOff x="762431" y="2918207"/>
            <a:chExt cx="3304363" cy="654025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918207"/>
              <a:ext cx="2816400" cy="654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0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Виджеты, показывающие здоровье;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8498854" y="4501534"/>
            <a:ext cx="3304363" cy="654025"/>
            <a:chOff x="762431" y="4102431"/>
            <a:chExt cx="3304363" cy="654025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4102431"/>
              <a:ext cx="2816400" cy="654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0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Качественные модели персонажей;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8707479" y="5199576"/>
            <a:ext cx="3304363" cy="961802"/>
            <a:chOff x="755091" y="4540655"/>
            <a:chExt cx="3304363" cy="961802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4" y="4540655"/>
              <a:ext cx="2816400" cy="961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0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Арена, на которой реализован полный цикл игрового процесса.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8342111" y="3772536"/>
            <a:ext cx="3304363" cy="654025"/>
            <a:chOff x="755091" y="3510319"/>
            <a:chExt cx="3304363" cy="654025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510319"/>
              <a:ext cx="2816400" cy="654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0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Эффекты получения ударов и перерождения;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5870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48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265351"/>
            <a:ext cx="11211339" cy="186466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5400" b="1" dirty="0">
                <a:solidFill>
                  <a:prstClr val="white"/>
                </a:solidFill>
                <a:latin typeface="Bahnschrift SemiBold" panose="020B0502040204020203" pitchFamily="34" charset="0"/>
                <a:cs typeface="ALS Sector Regular" pitchFamily="2" charset="0"/>
              </a:rPr>
              <a:t>Результаты работы:</a:t>
            </a:r>
            <a:endParaRPr kumimoji="0" lang="ru-RU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" panose="020B0502040204020203" pitchFamily="34" charset="0"/>
              <a:cs typeface="ALS Sector Regular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6AE959-FD19-4DCE-AF37-CFAD1903353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509"/>
                    </a14:imgEffect>
                    <a14:imgEffect>
                      <a14:saturation sat="1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9200" y="1378767"/>
            <a:ext cx="6480000" cy="64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1B9DF8-AD72-4294-B534-C9B5CD864BA6}"/>
              </a:ext>
            </a:extLst>
          </p:cNvPr>
          <p:cNvSpPr txBox="1"/>
          <p:nvPr/>
        </p:nvSpPr>
        <p:spPr>
          <a:xfrm>
            <a:off x="978946" y="2079429"/>
            <a:ext cx="6153374" cy="30600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Были изучены различные методы создания моделей и анимации, в том числе альтернативные созданию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“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вручную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”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, такие как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motion capture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;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 разработана боевая система для игровых персонажей в игре с видом от третьего лица в виде программы на языке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C++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для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Unreal Engine 4.2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;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Были созданы модели, их анимации и окружение для демонстрации работы боевой системы и взаимодействия игровых персонажей.</a:t>
            </a:r>
          </a:p>
        </p:txBody>
      </p:sp>
      <p:cxnSp>
        <p:nvCxnSpPr>
          <p:cNvPr id="8" name="Google Shape;55;p2">
            <a:extLst>
              <a:ext uri="{FF2B5EF4-FFF2-40B4-BE49-F238E27FC236}">
                <a16:creationId xmlns:a16="http://schemas.microsoft.com/office/drawing/2014/main" id="{985A810B-86F3-428F-AD86-C7F76D43A1E7}"/>
              </a:ext>
            </a:extLst>
          </p:cNvPr>
          <p:cNvCxnSpPr/>
          <p:nvPr/>
        </p:nvCxnSpPr>
        <p:spPr>
          <a:xfrm>
            <a:off x="570898" y="2224589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" name="Google Shape;55;p2">
            <a:extLst>
              <a:ext uri="{FF2B5EF4-FFF2-40B4-BE49-F238E27FC236}">
                <a16:creationId xmlns:a16="http://schemas.microsoft.com/office/drawing/2014/main" id="{F1CB2EBD-302F-40B5-A51C-99A03A179B79}"/>
              </a:ext>
            </a:extLst>
          </p:cNvPr>
          <p:cNvCxnSpPr/>
          <p:nvPr/>
        </p:nvCxnSpPr>
        <p:spPr>
          <a:xfrm>
            <a:off x="564469" y="3334420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" name="Google Shape;55;p2">
            <a:extLst>
              <a:ext uri="{FF2B5EF4-FFF2-40B4-BE49-F238E27FC236}">
                <a16:creationId xmlns:a16="http://schemas.microsoft.com/office/drawing/2014/main" id="{FEEC74B4-E44B-490E-B68E-65FF7C000070}"/>
              </a:ext>
            </a:extLst>
          </p:cNvPr>
          <p:cNvCxnSpPr/>
          <p:nvPr/>
        </p:nvCxnSpPr>
        <p:spPr>
          <a:xfrm>
            <a:off x="570898" y="4476524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Список решаемых в работе задач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id="{DAD2F35E-5352-8204-310C-75813E8780B3}"/>
              </a:ext>
            </a:extLst>
          </p:cNvPr>
          <p:cNvSpPr txBox="1"/>
          <p:nvPr/>
        </p:nvSpPr>
        <p:spPr>
          <a:xfrm>
            <a:off x="513722" y="2463800"/>
            <a:ext cx="10293978" cy="311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Изучить возможности 3D-моделирования и создания анимаций в программе Blender. Изучить средства разработки, предоставляемые трехмерным движком Unreal Engine;</a:t>
            </a:r>
          </a:p>
          <a:p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Изучить и сравнить различные альтернативные методы создания 3</a:t>
            </a:r>
            <a:r>
              <a:rPr lang="en-US" sz="1600" spc="0" dirty="0">
                <a:latin typeface="Bahnschrift SemiLight" panose="020B0502040204020203" pitchFamily="34" charset="0"/>
              </a:rPr>
              <a:t>D</a:t>
            </a:r>
            <a:r>
              <a:rPr lang="ru-RU" sz="1600" spc="0" dirty="0">
                <a:latin typeface="Bahnschrift SemiLight" panose="020B0502040204020203" pitchFamily="34" charset="0"/>
              </a:rPr>
              <a:t>-моделей и анимаций;</a:t>
            </a:r>
          </a:p>
          <a:p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Разработать систему боя для персонажа, включающую в себя следующие действия: ходьба, бег, перекаты, удары, блок. Разработать аналогичную систему действий для персонажа, управляемого ИИ и его ответную реакцию на события виртуальной среды;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Создать арену для демонстрации взаимодействия персонажей с объектами окружающего мира, а также визуальные эффекты и модели персонажей.</a:t>
            </a:r>
            <a:r>
              <a:rPr lang="ru-RU" sz="1600" spc="0" dirty="0">
                <a:solidFill>
                  <a:srgbClr val="B04848"/>
                </a:solidFill>
                <a:latin typeface="Bahnschrift SemiLight" panose="020B0502040204020203" pitchFamily="34" charset="0"/>
              </a:rPr>
              <a:t> </a:t>
            </a:r>
          </a:p>
        </p:txBody>
      </p:sp>
      <p:sp>
        <p:nvSpPr>
          <p:cNvPr id="14" name="Google Shape;69;p3">
            <a:extLst>
              <a:ext uri="{FF2B5EF4-FFF2-40B4-BE49-F238E27FC236}">
                <a16:creationId xmlns:a16="http://schemas.microsoft.com/office/drawing/2014/main" id="{417490E3-71ED-04F9-7B4D-B6735675F4F8}"/>
              </a:ext>
            </a:extLst>
          </p:cNvPr>
          <p:cNvSpPr txBox="1"/>
          <p:nvPr/>
        </p:nvSpPr>
        <p:spPr>
          <a:xfrm>
            <a:off x="431528" y="6046300"/>
            <a:ext cx="7202169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ru-RU" sz="1400" spc="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2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0"/>
            <a:ext cx="3596508" cy="6923477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5" y="687820"/>
            <a:ext cx="2869566" cy="111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</a:rPr>
              <a:t>Актуальность </a:t>
            </a:r>
          </a:p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</a:rPr>
              <a:t>работы:</a:t>
            </a:r>
          </a:p>
        </p:txBody>
      </p:sp>
      <p:sp>
        <p:nvSpPr>
          <p:cNvPr id="8" name="Google Shape;69;p3">
            <a:extLst>
              <a:ext uri="{FF2B5EF4-FFF2-40B4-BE49-F238E27FC236}">
                <a16:creationId xmlns:a16="http://schemas.microsoft.com/office/drawing/2014/main" id="{47F17FF9-C03E-4477-AE98-FC2422BCF501}"/>
              </a:ext>
            </a:extLst>
          </p:cNvPr>
          <p:cNvSpPr txBox="1"/>
          <p:nvPr/>
        </p:nvSpPr>
        <p:spPr>
          <a:xfrm>
            <a:off x="4035786" y="3273372"/>
            <a:ext cx="3264720" cy="2973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Bahnschrift SemiLight" panose="020B0502040204020203" pitchFamily="34" charset="0"/>
              </a:rPr>
              <a:t>Государственная организация «Институт развития интернета» (ИРИ) только в 2022 году потратила более миллиарда рублей на создание видеоигр.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r>
              <a:rPr lang="ru-RU" sz="1400" spc="0" dirty="0">
                <a:latin typeface="Bahnschrift SemiLight" panose="020B0502040204020203" pitchFamily="34" charset="0"/>
              </a:rPr>
              <a:t>В апреле 2024 вышла первая игра, профинансированная государством в рамках этого проекта, на что было потрачено </a:t>
            </a:r>
            <a:r>
              <a:rPr lang="en-US" sz="1400" spc="0" dirty="0">
                <a:latin typeface="Bahnschrift SemiLight" panose="020B0502040204020203" pitchFamily="34" charset="0"/>
              </a:rPr>
              <a:t>~</a:t>
            </a:r>
            <a:r>
              <a:rPr lang="ru-RU" sz="1400" spc="0" dirty="0">
                <a:latin typeface="Bahnschrift SemiLight" panose="020B0502040204020203" pitchFamily="34" charset="0"/>
              </a:rPr>
              <a:t>500 млн рублей. Это </a:t>
            </a:r>
            <a:r>
              <a:rPr lang="en-US" sz="1400" spc="0" dirty="0">
                <a:latin typeface="Bahnschrift SemiLight" panose="020B0502040204020203" pitchFamily="34" charset="0"/>
              </a:rPr>
              <a:t>Action</a:t>
            </a:r>
            <a:r>
              <a:rPr lang="ru-RU" sz="1400" spc="0" dirty="0">
                <a:latin typeface="Bahnschrift SemiLight" panose="020B0502040204020203" pitchFamily="34" charset="0"/>
              </a:rPr>
              <a:t>-</a:t>
            </a:r>
            <a:r>
              <a:rPr lang="en-US" sz="1400" spc="0" dirty="0">
                <a:latin typeface="Bahnschrift SemiLight" panose="020B0502040204020203" pitchFamily="34" charset="0"/>
              </a:rPr>
              <a:t>RPG “</a:t>
            </a:r>
            <a:r>
              <a:rPr lang="ru-RU" sz="1400" spc="0" dirty="0">
                <a:latin typeface="Bahnschrift SemiLight" panose="020B0502040204020203" pitchFamily="34" charset="0"/>
              </a:rPr>
              <a:t>Смута</a:t>
            </a:r>
            <a:r>
              <a:rPr lang="en-US" sz="1400" spc="0" dirty="0">
                <a:latin typeface="Bahnschrift SemiLight" panose="020B0502040204020203" pitchFamily="34" charset="0"/>
              </a:rPr>
              <a:t>”</a:t>
            </a:r>
            <a:r>
              <a:rPr lang="ru-RU" sz="1400" spc="0" dirty="0">
                <a:latin typeface="Bahnschrift SemiLight" panose="020B0502040204020203" pitchFamily="34" charset="0"/>
              </a:rPr>
              <a:t>, разработанная на движке </a:t>
            </a:r>
            <a:r>
              <a:rPr lang="en-US" sz="1400" spc="0" dirty="0">
                <a:latin typeface="Bahnschrift SemiLight" panose="020B0502040204020203" pitchFamily="34" charset="0"/>
              </a:rPr>
              <a:t>Unreal Engine 5</a:t>
            </a:r>
            <a:r>
              <a:rPr lang="ru-RU" sz="1400" spc="0" dirty="0">
                <a:latin typeface="Bahnschrift SemiLight" panose="020B0502040204020203" pitchFamily="34" charset="0"/>
              </a:rPr>
              <a:t>.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DC50304-FDEF-4998-BF49-198276AA869B}"/>
              </a:ext>
            </a:extLst>
          </p:cNvPr>
          <p:cNvSpPr/>
          <p:nvPr/>
        </p:nvSpPr>
        <p:spPr>
          <a:xfrm>
            <a:off x="7936123" y="3838318"/>
            <a:ext cx="2725361" cy="272536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BC36C967-B0FF-4046-8AA1-7CC555D22256}"/>
              </a:ext>
            </a:extLst>
          </p:cNvPr>
          <p:cNvSpPr/>
          <p:nvPr/>
        </p:nvSpPr>
        <p:spPr>
          <a:xfrm>
            <a:off x="9576512" y="2537116"/>
            <a:ext cx="2435211" cy="2435211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0E29F61C-F653-47AD-9728-635DA8FADCE8}"/>
              </a:ext>
            </a:extLst>
          </p:cNvPr>
          <p:cNvSpPr/>
          <p:nvPr/>
        </p:nvSpPr>
        <p:spPr>
          <a:xfrm>
            <a:off x="10290638" y="816031"/>
            <a:ext cx="1721085" cy="1721085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D9E5C557-5808-4D5D-9A66-429F051EF963}"/>
              </a:ext>
            </a:extLst>
          </p:cNvPr>
          <p:cNvSpPr/>
          <p:nvPr/>
        </p:nvSpPr>
        <p:spPr>
          <a:xfrm>
            <a:off x="8049006" y="407205"/>
            <a:ext cx="2612478" cy="2612478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CBD57C-4BD9-4627-8ADC-FDD4D4A2D874}"/>
              </a:ext>
            </a:extLst>
          </p:cNvPr>
          <p:cNvSpPr txBox="1"/>
          <p:nvPr/>
        </p:nvSpPr>
        <p:spPr>
          <a:xfrm>
            <a:off x="355745" y="2295991"/>
            <a:ext cx="2705365" cy="3621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В данный момент разработчики видеоигр очень востребованы на рынке, особенно разработчики на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Unreal Engine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. 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Государство и частные компании активно поддерживают индустрию, чтобы создавать конкурентноспособные продукты.</a:t>
            </a:r>
          </a:p>
        </p:txBody>
      </p:sp>
      <p:sp>
        <p:nvSpPr>
          <p:cNvPr id="25" name="Google Shape;69;p3">
            <a:extLst>
              <a:ext uri="{FF2B5EF4-FFF2-40B4-BE49-F238E27FC236}">
                <a16:creationId xmlns:a16="http://schemas.microsoft.com/office/drawing/2014/main" id="{F6C70BB5-76F3-480E-80BC-865132AC5640}"/>
              </a:ext>
            </a:extLst>
          </p:cNvPr>
          <p:cNvSpPr txBox="1"/>
          <p:nvPr/>
        </p:nvSpPr>
        <p:spPr>
          <a:xfrm>
            <a:off x="4035786" y="604382"/>
            <a:ext cx="3264720" cy="247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Bahnschrift SemiLight" panose="020B0502040204020203" pitchFamily="34" charset="0"/>
              </a:rPr>
              <a:t>В рамках оптимистичного сценария российская игровая отрасль должна восстановиться к 2030 году и на эти цели будет выделено $7 млрд.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r>
              <a:rPr lang="ru-RU" sz="1400" spc="0" dirty="0">
                <a:latin typeface="Bahnschrift SemiLight" panose="020B0502040204020203" pitchFamily="34" charset="0"/>
              </a:rPr>
              <a:t>При этом число сотрудников, занятых в индустрии, должно составить 40 тыс. человек.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284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Овал 65">
            <a:extLst>
              <a:ext uri="{FF2B5EF4-FFF2-40B4-BE49-F238E27FC236}">
                <a16:creationId xmlns:a16="http://schemas.microsoft.com/office/drawing/2014/main" id="{6AA866E5-236A-4B82-8326-FCFB1EF8EEF2}"/>
              </a:ext>
            </a:extLst>
          </p:cNvPr>
          <p:cNvSpPr/>
          <p:nvPr/>
        </p:nvSpPr>
        <p:spPr>
          <a:xfrm>
            <a:off x="504875" y="1993523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7" name="Овал 66">
            <a:extLst>
              <a:ext uri="{FF2B5EF4-FFF2-40B4-BE49-F238E27FC236}">
                <a16:creationId xmlns:a16="http://schemas.microsoft.com/office/drawing/2014/main" id="{837BC5C5-3126-4923-997F-017BEEEE3CC4}"/>
              </a:ext>
            </a:extLst>
          </p:cNvPr>
          <p:cNvSpPr/>
          <p:nvPr/>
        </p:nvSpPr>
        <p:spPr>
          <a:xfrm>
            <a:off x="528031" y="4459237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5" name="Овал 64">
            <a:extLst>
              <a:ext uri="{FF2B5EF4-FFF2-40B4-BE49-F238E27FC236}">
                <a16:creationId xmlns:a16="http://schemas.microsoft.com/office/drawing/2014/main" id="{616793D6-4BC9-465A-BC14-E8AE6602A5F4}"/>
              </a:ext>
            </a:extLst>
          </p:cNvPr>
          <p:cNvSpPr/>
          <p:nvPr/>
        </p:nvSpPr>
        <p:spPr>
          <a:xfrm>
            <a:off x="5761364" y="4475800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Овал 61">
            <a:extLst>
              <a:ext uri="{FF2B5EF4-FFF2-40B4-BE49-F238E27FC236}">
                <a16:creationId xmlns:a16="http://schemas.microsoft.com/office/drawing/2014/main" id="{B52C720F-9F3F-473F-971D-7388AA5B9AB7}"/>
              </a:ext>
            </a:extLst>
          </p:cNvPr>
          <p:cNvSpPr/>
          <p:nvPr/>
        </p:nvSpPr>
        <p:spPr>
          <a:xfrm>
            <a:off x="5854198" y="1922452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8077442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Сравнение программ для 3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D </a:t>
            </a: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моделирования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488F6448-E06D-4DFF-8914-D90BDC383C8B}"/>
              </a:ext>
            </a:extLst>
          </p:cNvPr>
          <p:cNvGrpSpPr/>
          <p:nvPr/>
        </p:nvGrpSpPr>
        <p:grpSpPr>
          <a:xfrm>
            <a:off x="7628560" y="2209422"/>
            <a:ext cx="3840164" cy="1769404"/>
            <a:chOff x="4726302" y="4634011"/>
            <a:chExt cx="3840164" cy="1769404"/>
          </a:xfrm>
        </p:grpSpPr>
        <p:sp>
          <p:nvSpPr>
            <p:cNvPr id="19" name="Google Shape;69;p3">
              <a:extLst>
                <a:ext uri="{FF2B5EF4-FFF2-40B4-BE49-F238E27FC236}">
                  <a16:creationId xmlns:a16="http://schemas.microsoft.com/office/drawing/2014/main" id="{14EA9BDD-0E21-46AA-B42D-2895726285C2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Cinema 4D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87778EFB-8CFF-4812-886F-3DA34381688E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21" name="Google Shape;82;p10">
                <a:extLst>
                  <a:ext uri="{FF2B5EF4-FFF2-40B4-BE49-F238E27FC236}">
                    <a16:creationId xmlns:a16="http://schemas.microsoft.com/office/drawing/2014/main" id="{54A8C918-0AF5-4E81-9892-069949F60B03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195FF4-63DF-4246-A94A-F6B6FF142C53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882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Огромный функционал, легок в освоение.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Распространяется по подписке.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6110993E-DBB7-44D1-9790-B56658D641CD}"/>
              </a:ext>
            </a:extLst>
          </p:cNvPr>
          <p:cNvGrpSpPr/>
          <p:nvPr/>
        </p:nvGrpSpPr>
        <p:grpSpPr>
          <a:xfrm>
            <a:off x="2260402" y="2247066"/>
            <a:ext cx="3840164" cy="1769404"/>
            <a:chOff x="4726302" y="4634011"/>
            <a:chExt cx="3840164" cy="1769404"/>
          </a:xfrm>
        </p:grpSpPr>
        <p:sp>
          <p:nvSpPr>
            <p:cNvPr id="35" name="Google Shape;69;p3">
              <a:extLst>
                <a:ext uri="{FF2B5EF4-FFF2-40B4-BE49-F238E27FC236}">
                  <a16:creationId xmlns:a16="http://schemas.microsoft.com/office/drawing/2014/main" id="{8497430F-83DB-4260-8898-703F72F83F74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Blender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36" name="Группа 35">
              <a:extLst>
                <a:ext uri="{FF2B5EF4-FFF2-40B4-BE49-F238E27FC236}">
                  <a16:creationId xmlns:a16="http://schemas.microsoft.com/office/drawing/2014/main" id="{B5508FA7-F861-482E-9BED-96ABD77CC58D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37" name="Google Shape;82;p10">
                <a:extLst>
                  <a:ext uri="{FF2B5EF4-FFF2-40B4-BE49-F238E27FC236}">
                    <a16:creationId xmlns:a16="http://schemas.microsoft.com/office/drawing/2014/main" id="{6D9D9685-2FCF-45EF-B83A-B0DCCCDE1544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E6EE184-5A8D-4274-8B09-73E9D2380F59}"/>
                  </a:ext>
                </a:extLst>
              </p:cNvPr>
              <p:cNvSpPr txBox="1"/>
              <p:nvPr/>
            </p:nvSpPr>
            <p:spPr>
              <a:xfrm>
                <a:off x="611916" y="782733"/>
                <a:ext cx="2469212" cy="8791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Бесплатная.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Функционал, не уступающий платным программа. От моделирования до рендеринга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F3AE1922-6F88-47CE-B88B-DD68BCF88581}"/>
              </a:ext>
            </a:extLst>
          </p:cNvPr>
          <p:cNvGrpSpPr/>
          <p:nvPr/>
        </p:nvGrpSpPr>
        <p:grpSpPr>
          <a:xfrm>
            <a:off x="2260402" y="4701944"/>
            <a:ext cx="3840164" cy="1769404"/>
            <a:chOff x="4726302" y="4634011"/>
            <a:chExt cx="3840164" cy="1769404"/>
          </a:xfrm>
        </p:grpSpPr>
        <p:sp>
          <p:nvSpPr>
            <p:cNvPr id="40" name="Google Shape;69;p3">
              <a:extLst>
                <a:ext uri="{FF2B5EF4-FFF2-40B4-BE49-F238E27FC236}">
                  <a16:creationId xmlns:a16="http://schemas.microsoft.com/office/drawing/2014/main" id="{713BE193-E1ED-45B0-BD3C-FB2BE29E2098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Autodesk Maya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41" name="Группа 40">
              <a:extLst>
                <a:ext uri="{FF2B5EF4-FFF2-40B4-BE49-F238E27FC236}">
                  <a16:creationId xmlns:a16="http://schemas.microsoft.com/office/drawing/2014/main" id="{5C7D1A86-5578-4C2C-89A4-FADEEEC36552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42" name="Google Shape;82;p10">
                <a:extLst>
                  <a:ext uri="{FF2B5EF4-FFF2-40B4-BE49-F238E27FC236}">
                    <a16:creationId xmlns:a16="http://schemas.microsoft.com/office/drawing/2014/main" id="{FA1B4928-3A67-40D4-A440-F2AFA087F622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920F51-B152-4B1C-AB5E-872074F7AAC5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882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Высокое качество получаемого изображения и анимации.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Платная.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82E87001-3D71-411F-B67F-1FA94614C82D}"/>
              </a:ext>
            </a:extLst>
          </p:cNvPr>
          <p:cNvGrpSpPr/>
          <p:nvPr/>
        </p:nvGrpSpPr>
        <p:grpSpPr>
          <a:xfrm>
            <a:off x="7670323" y="4701944"/>
            <a:ext cx="3840164" cy="1769404"/>
            <a:chOff x="4726302" y="4634011"/>
            <a:chExt cx="3840164" cy="1769404"/>
          </a:xfrm>
        </p:grpSpPr>
        <p:sp>
          <p:nvSpPr>
            <p:cNvPr id="45" name="Google Shape;69;p3">
              <a:extLst>
                <a:ext uri="{FF2B5EF4-FFF2-40B4-BE49-F238E27FC236}">
                  <a16:creationId xmlns:a16="http://schemas.microsoft.com/office/drawing/2014/main" id="{FFE1EAA7-7D92-4329-A803-800C57C9ACE7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 err="1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ZBrush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E6647085-9748-470F-9C75-4BB9ED8CB7BC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47" name="Google Shape;82;p10">
                <a:extLst>
                  <a:ext uri="{FF2B5EF4-FFF2-40B4-BE49-F238E27FC236}">
                    <a16:creationId xmlns:a16="http://schemas.microsoft.com/office/drawing/2014/main" id="{C7042C3E-A873-4BAB-AF11-714923E6EF92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57F8FF5-5F15-4597-84AC-487EDCB88C1B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882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Специализируется на </a:t>
                </a:r>
                <a:r>
                  <a:rPr lang="ru-RU" sz="1400" dirty="0" err="1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скульптинге</a:t>
                </a: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Распространяется по подписке.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F3EDD881-F4B2-4B6E-B209-3C034AEFC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34" y="2001770"/>
            <a:ext cx="1657488" cy="1657488"/>
          </a:xfrm>
          <a:prstGeom prst="rect">
            <a:avLst/>
          </a:prstGeom>
        </p:spPr>
      </p:pic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BA4B79F6-3584-4FF0-8F43-7715132997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15" r="27432"/>
          <a:stretch/>
        </p:blipFill>
        <p:spPr>
          <a:xfrm>
            <a:off x="564555" y="4447595"/>
            <a:ext cx="1659324" cy="1969792"/>
          </a:xfrm>
          <a:prstGeom prst="rect">
            <a:avLst/>
          </a:prstGeom>
        </p:spPr>
      </p:pic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2400D0D2-C176-4CFC-8F61-B3ACCDC4DF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698" r="38640"/>
          <a:stretch/>
        </p:blipFill>
        <p:spPr>
          <a:xfrm>
            <a:off x="5650079" y="1848274"/>
            <a:ext cx="2182600" cy="1964480"/>
          </a:xfrm>
          <a:prstGeom prst="rect">
            <a:avLst/>
          </a:prstGeom>
        </p:spPr>
      </p:pic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455CE3B0-2049-43E2-A2C0-ED80F1DEDE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7492" y="4278200"/>
            <a:ext cx="2182601" cy="187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1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50;p2">
            <a:extLst>
              <a:ext uri="{FF2B5EF4-FFF2-40B4-BE49-F238E27FC236}">
                <a16:creationId xmlns:a16="http://schemas.microsoft.com/office/drawing/2014/main" id="{CF95A2E3-2822-67C0-CFF8-B3D3E8A88E85}"/>
              </a:ext>
            </a:extLst>
          </p:cNvPr>
          <p:cNvPicPr preferRelativeResize="0"/>
          <p:nvPr/>
        </p:nvPicPr>
        <p:blipFill>
          <a:blip r:embed="rId3"/>
          <a:srcRect l="11809" r="11809"/>
          <a:stretch/>
        </p:blipFill>
        <p:spPr>
          <a:xfrm>
            <a:off x="5388221" y="-118628"/>
            <a:ext cx="7186908" cy="7056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8" name="Google Shape;51;p2">
            <a:extLst>
              <a:ext uri="{FF2B5EF4-FFF2-40B4-BE49-F238E27FC236}">
                <a16:creationId xmlns:a16="http://schemas.microsoft.com/office/drawing/2014/main" id="{FC0B2AD7-E587-5079-C45B-C9F9C8C9D170}"/>
              </a:ext>
            </a:extLst>
          </p:cNvPr>
          <p:cNvSpPr/>
          <p:nvPr/>
        </p:nvSpPr>
        <p:spPr>
          <a:xfrm>
            <a:off x="5138016" y="-164519"/>
            <a:ext cx="7437113" cy="714872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LS Sector Regular" pitchFamily="2" charset="0"/>
              <a:cs typeface="ALS Sector Regular" pitchFamily="2" charset="0"/>
              <a:sym typeface="Arial"/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502" y="446443"/>
            <a:ext cx="4507538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Моделирование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885612" y="1954068"/>
            <a:ext cx="4634657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Создание простых форм;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Усложнение с помощью инструментом манипулирования полигонами и модификаторов;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Переход к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Low-poly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для объектом с слишком большим количеством полигонов;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Наложение материалов;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Добавление источников света и эффектов.</a:t>
            </a:r>
          </a:p>
          <a:p>
            <a:pPr algn="l">
              <a:lnSpc>
                <a:spcPct val="150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cs typeface="ALS Sector Regular" pitchFamily="2" charset="0"/>
            </a:endParaRPr>
          </a:p>
          <a:p>
            <a:pPr algn="l">
              <a:lnSpc>
                <a:spcPct val="150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cs typeface="ALS Sector Regular" pitchFamily="2" charset="0"/>
            </a:endParaRPr>
          </a:p>
        </p:txBody>
      </p:sp>
      <p:cxnSp>
        <p:nvCxnSpPr>
          <p:cNvPr id="9" name="Google Shape;55;p2">
            <a:extLst>
              <a:ext uri="{FF2B5EF4-FFF2-40B4-BE49-F238E27FC236}">
                <a16:creationId xmlns:a16="http://schemas.microsoft.com/office/drawing/2014/main" id="{9B79ACE3-93BD-43E0-A7F9-D1CDD1A8C1D3}"/>
              </a:ext>
            </a:extLst>
          </p:cNvPr>
          <p:cNvCxnSpPr/>
          <p:nvPr/>
        </p:nvCxnSpPr>
        <p:spPr>
          <a:xfrm>
            <a:off x="560558" y="2226298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" name="Google Shape;55;p2">
            <a:extLst>
              <a:ext uri="{FF2B5EF4-FFF2-40B4-BE49-F238E27FC236}">
                <a16:creationId xmlns:a16="http://schemas.microsoft.com/office/drawing/2014/main" id="{036CF7A8-9DCD-4F4D-83FA-0ACE20AC7E4D}"/>
              </a:ext>
            </a:extLst>
          </p:cNvPr>
          <p:cNvCxnSpPr/>
          <p:nvPr/>
        </p:nvCxnSpPr>
        <p:spPr>
          <a:xfrm>
            <a:off x="560558" y="2690670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55;p2">
            <a:extLst>
              <a:ext uri="{FF2B5EF4-FFF2-40B4-BE49-F238E27FC236}">
                <a16:creationId xmlns:a16="http://schemas.microsoft.com/office/drawing/2014/main" id="{C5086359-889D-4ADD-8A2A-0768AD8C74F9}"/>
              </a:ext>
            </a:extLst>
          </p:cNvPr>
          <p:cNvCxnSpPr/>
          <p:nvPr/>
        </p:nvCxnSpPr>
        <p:spPr>
          <a:xfrm>
            <a:off x="560558" y="3918835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" name="Google Shape;55;p2">
            <a:extLst>
              <a:ext uri="{FF2B5EF4-FFF2-40B4-BE49-F238E27FC236}">
                <a16:creationId xmlns:a16="http://schemas.microsoft.com/office/drawing/2014/main" id="{D4D9FF63-4B27-401C-B27F-0A159C2BF813}"/>
              </a:ext>
            </a:extLst>
          </p:cNvPr>
          <p:cNvCxnSpPr/>
          <p:nvPr/>
        </p:nvCxnSpPr>
        <p:spPr>
          <a:xfrm>
            <a:off x="560558" y="4813512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" name="Google Shape;55;p2">
            <a:extLst>
              <a:ext uri="{FF2B5EF4-FFF2-40B4-BE49-F238E27FC236}">
                <a16:creationId xmlns:a16="http://schemas.microsoft.com/office/drawing/2014/main" id="{9422BD19-BC9C-4E28-A0B1-014E9086B232}"/>
              </a:ext>
            </a:extLst>
          </p:cNvPr>
          <p:cNvCxnSpPr/>
          <p:nvPr/>
        </p:nvCxnSpPr>
        <p:spPr>
          <a:xfrm>
            <a:off x="560558" y="5267126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684733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Google Shape;69;p3">
            <a:extLst>
              <a:ext uri="{FF2B5EF4-FFF2-40B4-BE49-F238E27FC236}">
                <a16:creationId xmlns:a16="http://schemas.microsoft.com/office/drawing/2014/main" id="{0874E441-45AC-5068-85C2-E400F27B0EED}"/>
              </a:ext>
            </a:extLst>
          </p:cNvPr>
          <p:cNvSpPr txBox="1"/>
          <p:nvPr/>
        </p:nvSpPr>
        <p:spPr>
          <a:xfrm>
            <a:off x="375138" y="562927"/>
            <a:ext cx="3739663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Анимация</a:t>
            </a:r>
            <a:endParaRPr sz="32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43F5CF-DE6A-F746-68E7-12EC04478402}"/>
              </a:ext>
            </a:extLst>
          </p:cNvPr>
          <p:cNvSpPr txBox="1"/>
          <p:nvPr/>
        </p:nvSpPr>
        <p:spPr>
          <a:xfrm>
            <a:off x="375138" y="1310606"/>
            <a:ext cx="2946132" cy="509504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Классический – покадровое перемещение объектов или их частей. 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–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Трудоемкость;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+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Точность;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+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Возможность создавать сложные движения, невозможные в реальности.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Motion capture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– захват движений из реального мира посредством съемки реальных объектов или людей.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–</a:t>
            </a:r>
            <a:r>
              <a:rPr lang="ru-RU" sz="20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Стоимость оборудования;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+</a:t>
            </a:r>
            <a:r>
              <a:rPr lang="ru-RU" sz="20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Скорость создания анимации.</a:t>
            </a: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14CB5781-DA47-40E8-BC41-25359DD02E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604355"/>
              </p:ext>
            </p:extLst>
          </p:nvPr>
        </p:nvGraphicFramePr>
        <p:xfrm>
          <a:off x="4484684" y="1170032"/>
          <a:ext cx="7702061" cy="56879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3780">
                  <a:extLst>
                    <a:ext uri="{9D8B030D-6E8A-4147-A177-3AD203B41FA5}">
                      <a16:colId xmlns:a16="http://schemas.microsoft.com/office/drawing/2014/main" val="2726699776"/>
                    </a:ext>
                  </a:extLst>
                </a:gridCol>
                <a:gridCol w="1544922">
                  <a:extLst>
                    <a:ext uri="{9D8B030D-6E8A-4147-A177-3AD203B41FA5}">
                      <a16:colId xmlns:a16="http://schemas.microsoft.com/office/drawing/2014/main" val="657957864"/>
                    </a:ext>
                  </a:extLst>
                </a:gridCol>
                <a:gridCol w="1665384">
                  <a:extLst>
                    <a:ext uri="{9D8B030D-6E8A-4147-A177-3AD203B41FA5}">
                      <a16:colId xmlns:a16="http://schemas.microsoft.com/office/drawing/2014/main" val="2673621986"/>
                    </a:ext>
                  </a:extLst>
                </a:gridCol>
                <a:gridCol w="1309911">
                  <a:extLst>
                    <a:ext uri="{9D8B030D-6E8A-4147-A177-3AD203B41FA5}">
                      <a16:colId xmlns:a16="http://schemas.microsoft.com/office/drawing/2014/main" val="3855428749"/>
                    </a:ext>
                  </a:extLst>
                </a:gridCol>
                <a:gridCol w="1748064">
                  <a:extLst>
                    <a:ext uri="{9D8B030D-6E8A-4147-A177-3AD203B41FA5}">
                      <a16:colId xmlns:a16="http://schemas.microsoft.com/office/drawing/2014/main" val="1056872262"/>
                    </a:ext>
                  </a:extLst>
                </a:gridCol>
              </a:tblGrid>
              <a:tr h="779156">
                <a:tc>
                  <a:txBody>
                    <a:bodyPr/>
                    <a:lstStyle/>
                    <a:p>
                      <a:pPr marL="0" indent="0"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Название программы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Считывание мимики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Считывание пальцев рук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Поддержка </a:t>
                      </a:r>
                      <a:r>
                        <a:rPr lang="en-US" sz="1400" dirty="0">
                          <a:effectLst/>
                          <a:latin typeface="Bahnschrift SemiBold" panose="020B0502040204020203" pitchFamily="34" charset="0"/>
                        </a:rPr>
                        <a:t>VMC protocol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Цена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520492"/>
                  </a:ext>
                </a:extLst>
              </a:tr>
              <a:tr h="94940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WebCam</a:t>
                      </a: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 Motion </a:t>
                      </a: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Capture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+/-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2$ для полного доступа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763059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VSeeFace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Требуется доп. 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192238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StrongTrack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tabLst/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Приемлемо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-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7228644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Virtual Motion </a:t>
                      </a: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Capture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Необходимо </a:t>
                      </a:r>
                      <a:r>
                        <a:rPr lang="en-US" sz="1400" dirty="0">
                          <a:effectLst/>
                          <a:latin typeface="Bahnschrift SemiLight" panose="020B0502040204020203" pitchFamily="34" charset="0"/>
                        </a:rPr>
                        <a:t>VR </a:t>
                      </a: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Необходимо </a:t>
                      </a:r>
                      <a:r>
                        <a:rPr lang="en-US" sz="1400" dirty="0">
                          <a:effectLst/>
                          <a:latin typeface="Bahnschrift SemiLight" panose="020B0502040204020203" pitchFamily="34" charset="0"/>
                        </a:rPr>
                        <a:t>VR </a:t>
                      </a: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556557"/>
                  </a:ext>
                </a:extLst>
              </a:tr>
              <a:tr h="664456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TDPT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нет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нет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6950028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LuppetX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Посредственно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Требуется доп. 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  <a:latin typeface="Bahnschrift SemiLight" panose="020B0502040204020203" pitchFamily="34" charset="0"/>
                        </a:rPr>
                        <a:t>Free Trial </a:t>
                      </a: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на час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990768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XR Animation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95615"/>
                  </a:ext>
                </a:extLst>
              </a:tr>
            </a:tbl>
          </a:graphicData>
        </a:graphic>
      </p:graphicFrame>
      <p:sp>
        <p:nvSpPr>
          <p:cNvPr id="33" name="Подзаголовок 2">
            <a:extLst>
              <a:ext uri="{FF2B5EF4-FFF2-40B4-BE49-F238E27FC236}">
                <a16:creationId xmlns:a16="http://schemas.microsoft.com/office/drawing/2014/main" id="{175CDAEC-B968-4CD8-B244-A5F3422BA176}"/>
              </a:ext>
            </a:extLst>
          </p:cNvPr>
          <p:cNvSpPr txBox="1">
            <a:spLocks/>
          </p:cNvSpPr>
          <p:nvPr/>
        </p:nvSpPr>
        <p:spPr>
          <a:xfrm>
            <a:off x="4288222" y="-4016"/>
            <a:ext cx="7725102" cy="15032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Сравнение программ для </a:t>
            </a:r>
            <a:r>
              <a:rPr lang="en-US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motion capture</a:t>
            </a:r>
            <a:r>
              <a:rPr lang="ru-RU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, работающих с камерой смартфона по </a:t>
            </a:r>
            <a:r>
              <a:rPr lang="en-US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VMC </a:t>
            </a:r>
            <a:r>
              <a:rPr lang="ru-RU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протоколу: </a:t>
            </a:r>
            <a:endParaRPr lang="en-US" sz="2200" dirty="0">
              <a:solidFill>
                <a:srgbClr val="434343"/>
              </a:solidFill>
              <a:latin typeface="Bahnschrift SemiLight" panose="020B0502040204020203" pitchFamily="34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7893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8077442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Основные этапы разработки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0FFF06B-EC80-49BB-899A-4C1A218D8E38}"/>
              </a:ext>
            </a:extLst>
          </p:cNvPr>
          <p:cNvGrpSpPr/>
          <p:nvPr/>
        </p:nvGrpSpPr>
        <p:grpSpPr>
          <a:xfrm>
            <a:off x="273884" y="1293658"/>
            <a:ext cx="3840164" cy="1971407"/>
            <a:chOff x="424074" y="2228303"/>
            <a:chExt cx="3840164" cy="1971407"/>
          </a:xfrm>
        </p:grpSpPr>
        <p:grpSp>
          <p:nvGrpSpPr>
            <p:cNvPr id="34" name="Группа 33">
              <a:extLst>
                <a:ext uri="{FF2B5EF4-FFF2-40B4-BE49-F238E27FC236}">
                  <a16:creationId xmlns:a16="http://schemas.microsoft.com/office/drawing/2014/main" id="{6110993E-DBB7-44D1-9790-B56658D641CD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35" name="Google Shape;69;p3">
                <a:extLst>
                  <a:ext uri="{FF2B5EF4-FFF2-40B4-BE49-F238E27FC236}">
                    <a16:creationId xmlns:a16="http://schemas.microsoft.com/office/drawing/2014/main" id="{8497430F-83DB-4260-8898-703F72F83F74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36" name="Группа 35">
                <a:extLst>
                  <a:ext uri="{FF2B5EF4-FFF2-40B4-BE49-F238E27FC236}">
                    <a16:creationId xmlns:a16="http://schemas.microsoft.com/office/drawing/2014/main" id="{B5508FA7-F861-482E-9BED-96ABD77CC58D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37" name="Google Shape;82;p10">
                  <a:extLst>
                    <a:ext uri="{FF2B5EF4-FFF2-40B4-BE49-F238E27FC236}">
                      <a16:creationId xmlns:a16="http://schemas.microsoft.com/office/drawing/2014/main" id="{6D9D9685-2FCF-45EF-B83A-B0DCCCDE1544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E6EE184-5A8D-4274-8B09-73E9D2380F59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469212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Создание базовых классов игрока и противника:</a:t>
                  </a:r>
                </a:p>
                <a:p>
                  <a:pPr>
                    <a:lnSpc>
                      <a:spcPct val="115000"/>
                    </a:lnSpc>
                  </a:pP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Antagonist.cpp/</a:t>
                  </a:r>
                  <a:r>
                    <a:rPr lang="en-US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Antagonist.h</a:t>
                  </a:r>
                  <a:endParaRPr lang="en-US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endParaRPr>
                </a:p>
                <a:p>
                  <a:pPr>
                    <a:lnSpc>
                      <a:spcPct val="115000"/>
                    </a:lnSpc>
                  </a:pP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Protagonist.cpp/</a:t>
                  </a:r>
                  <a:r>
                    <a:rPr lang="en-US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Protagonist.h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041639AE-8A61-44CD-991A-EEE920B0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A85BB155-8CE1-46F5-B3EB-154D5829C666}"/>
              </a:ext>
            </a:extLst>
          </p:cNvPr>
          <p:cNvGrpSpPr/>
          <p:nvPr/>
        </p:nvGrpSpPr>
        <p:grpSpPr>
          <a:xfrm>
            <a:off x="286560" y="2998134"/>
            <a:ext cx="3840164" cy="1971407"/>
            <a:chOff x="424074" y="2228303"/>
            <a:chExt cx="3840164" cy="1971407"/>
          </a:xfrm>
        </p:grpSpPr>
        <p:grpSp>
          <p:nvGrpSpPr>
            <p:cNvPr id="52" name="Группа 51">
              <a:extLst>
                <a:ext uri="{FF2B5EF4-FFF2-40B4-BE49-F238E27FC236}">
                  <a16:creationId xmlns:a16="http://schemas.microsoft.com/office/drawing/2014/main" id="{F0CEC1EE-7CF6-4206-8E19-D5F187866F32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55" name="Google Shape;69;p3">
                <a:extLst>
                  <a:ext uri="{FF2B5EF4-FFF2-40B4-BE49-F238E27FC236}">
                    <a16:creationId xmlns:a16="http://schemas.microsoft.com/office/drawing/2014/main" id="{245B6D5F-D448-4AC6-9154-3A4FB695015B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56" name="Группа 55">
                <a:extLst>
                  <a:ext uri="{FF2B5EF4-FFF2-40B4-BE49-F238E27FC236}">
                    <a16:creationId xmlns:a16="http://schemas.microsoft.com/office/drawing/2014/main" id="{62F816CF-2D85-49EE-A948-F24996AC22C8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58" name="Google Shape;82;p10">
                  <a:extLst>
                    <a:ext uri="{FF2B5EF4-FFF2-40B4-BE49-F238E27FC236}">
                      <a16:creationId xmlns:a16="http://schemas.microsoft.com/office/drawing/2014/main" id="{6E0BBE08-D5BB-4702-B46F-3FDF3B12EB2F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942BE994-88C5-4826-B3ED-3E85A7D6BCA3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469212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к базовым классам функций перемещения и атак, разных для двух типов персонажей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54" name="Рисунок 53">
              <a:extLst>
                <a:ext uri="{FF2B5EF4-FFF2-40B4-BE49-F238E27FC236}">
                  <a16:creationId xmlns:a16="http://schemas.microsoft.com/office/drawing/2014/main" id="{A3AB8048-E7DD-46DC-B816-BE3A7A4C3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E263E4E-EB9B-4558-84A3-A2067A3AF0F5}"/>
              </a:ext>
            </a:extLst>
          </p:cNvPr>
          <p:cNvGrpSpPr/>
          <p:nvPr/>
        </p:nvGrpSpPr>
        <p:grpSpPr>
          <a:xfrm>
            <a:off x="286560" y="4671946"/>
            <a:ext cx="3840164" cy="1914461"/>
            <a:chOff x="382083" y="4673668"/>
            <a:chExt cx="3840164" cy="1914461"/>
          </a:xfrm>
        </p:grpSpPr>
        <p:grpSp>
          <p:nvGrpSpPr>
            <p:cNvPr id="61" name="Группа 60">
              <a:extLst>
                <a:ext uri="{FF2B5EF4-FFF2-40B4-BE49-F238E27FC236}">
                  <a16:creationId xmlns:a16="http://schemas.microsoft.com/office/drawing/2014/main" id="{014176E0-A72F-4806-AFCE-A026A27CA005}"/>
                </a:ext>
              </a:extLst>
            </p:cNvPr>
            <p:cNvGrpSpPr/>
            <p:nvPr/>
          </p:nvGrpSpPr>
          <p:grpSpPr>
            <a:xfrm>
              <a:off x="382083" y="4673668"/>
              <a:ext cx="3840164" cy="1769404"/>
              <a:chOff x="4726302" y="4634011"/>
              <a:chExt cx="3840164" cy="1769404"/>
            </a:xfrm>
          </p:grpSpPr>
          <p:sp>
            <p:nvSpPr>
              <p:cNvPr id="64" name="Google Shape;69;p3">
                <a:extLst>
                  <a:ext uri="{FF2B5EF4-FFF2-40B4-BE49-F238E27FC236}">
                    <a16:creationId xmlns:a16="http://schemas.microsoft.com/office/drawing/2014/main" id="{20F735DD-A8E9-49BD-99FB-1689C8FA8934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68" name="Группа 67">
                <a:extLst>
                  <a:ext uri="{FF2B5EF4-FFF2-40B4-BE49-F238E27FC236}">
                    <a16:creationId xmlns:a16="http://schemas.microsoft.com/office/drawing/2014/main" id="{DEF43BB1-D1F9-45F1-AECC-A6FA42F72189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69" name="Google Shape;82;p10">
                  <a:extLst>
                    <a:ext uri="{FF2B5EF4-FFF2-40B4-BE49-F238E27FC236}">
                      <a16:creationId xmlns:a16="http://schemas.microsoft.com/office/drawing/2014/main" id="{BAA99FB0-64F4-4986-9961-DF764C29143A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4CCA363-BA44-4952-A3A2-0EC509724E6E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375494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соответствующих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анимаций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для перемещений и атак, а также </a:t>
                  </a: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Blueprint’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ов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к ним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3431491-1866-4DEC-A6CB-2BB174C11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59647" y="5962515"/>
              <a:ext cx="617489" cy="625614"/>
            </a:xfrm>
            <a:prstGeom prst="rect">
              <a:avLst/>
            </a:prstGeom>
          </p:spPr>
        </p:pic>
      </p:grpSp>
      <p:grpSp>
        <p:nvGrpSpPr>
          <p:cNvPr id="78" name="Группа 77">
            <a:extLst>
              <a:ext uri="{FF2B5EF4-FFF2-40B4-BE49-F238E27FC236}">
                <a16:creationId xmlns:a16="http://schemas.microsoft.com/office/drawing/2014/main" id="{6BCD61FE-8060-4E42-B9DF-EEB2A714D84E}"/>
              </a:ext>
            </a:extLst>
          </p:cNvPr>
          <p:cNvGrpSpPr/>
          <p:nvPr/>
        </p:nvGrpSpPr>
        <p:grpSpPr>
          <a:xfrm>
            <a:off x="4396116" y="4671946"/>
            <a:ext cx="3840164" cy="1971407"/>
            <a:chOff x="424074" y="2228303"/>
            <a:chExt cx="3840164" cy="1971407"/>
          </a:xfrm>
        </p:grpSpPr>
        <p:grpSp>
          <p:nvGrpSpPr>
            <p:cNvPr id="79" name="Группа 78">
              <a:extLst>
                <a:ext uri="{FF2B5EF4-FFF2-40B4-BE49-F238E27FC236}">
                  <a16:creationId xmlns:a16="http://schemas.microsoft.com/office/drawing/2014/main" id="{9B18175C-7917-4244-951E-DCEB8917798F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81" name="Google Shape;69;p3">
                <a:extLst>
                  <a:ext uri="{FF2B5EF4-FFF2-40B4-BE49-F238E27FC236}">
                    <a16:creationId xmlns:a16="http://schemas.microsoft.com/office/drawing/2014/main" id="{1CE59D46-4222-4252-883F-5C7BA4C9AE6D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82" name="Группа 81">
                <a:extLst>
                  <a:ext uri="{FF2B5EF4-FFF2-40B4-BE49-F238E27FC236}">
                    <a16:creationId xmlns:a16="http://schemas.microsoft.com/office/drawing/2014/main" id="{84A9AD48-A5CE-4E96-8BCE-A258D49971C6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58431"/>
                <a:chOff x="550834" y="951946"/>
                <a:chExt cx="2622671" cy="879163"/>
              </a:xfrm>
            </p:grpSpPr>
            <p:sp>
              <p:nvSpPr>
                <p:cNvPr id="83" name="Google Shape;82;p10">
                  <a:extLst>
                    <a:ext uri="{FF2B5EF4-FFF2-40B4-BE49-F238E27FC236}">
                      <a16:creationId xmlns:a16="http://schemas.microsoft.com/office/drawing/2014/main" id="{3DC61829-73E3-440E-93B6-C085FC32B506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E7669F38-9861-456E-8935-765F48541693}"/>
                    </a:ext>
                  </a:extLst>
                </p:cNvPr>
                <p:cNvSpPr txBox="1"/>
                <p:nvPr/>
              </p:nvSpPr>
              <p:spPr>
                <a:xfrm>
                  <a:off x="611916" y="1015974"/>
                  <a:ext cx="2469212" cy="6733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just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Отладка взаимодействия двух персонажей в бою, написание функций получения урона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80" name="Рисунок 79">
              <a:extLst>
                <a:ext uri="{FF2B5EF4-FFF2-40B4-BE49-F238E27FC236}">
                  <a16:creationId xmlns:a16="http://schemas.microsoft.com/office/drawing/2014/main" id="{9912CA41-BE21-4B10-AD28-EC66C5576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ED859230-CE02-466F-A03A-143AC4FBBB5B}"/>
              </a:ext>
            </a:extLst>
          </p:cNvPr>
          <p:cNvGrpSpPr/>
          <p:nvPr/>
        </p:nvGrpSpPr>
        <p:grpSpPr>
          <a:xfrm>
            <a:off x="4396116" y="1321187"/>
            <a:ext cx="3840164" cy="1973200"/>
            <a:chOff x="4491639" y="3068427"/>
            <a:chExt cx="3840164" cy="1973200"/>
          </a:xfrm>
        </p:grpSpPr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id="{239FE45B-228F-48AB-B3AE-89C391239339}"/>
                </a:ext>
              </a:extLst>
            </p:cNvPr>
            <p:cNvGrpSpPr/>
            <p:nvPr/>
          </p:nvGrpSpPr>
          <p:grpSpPr>
            <a:xfrm>
              <a:off x="4491639" y="3068427"/>
              <a:ext cx="3840164" cy="1973200"/>
              <a:chOff x="4491639" y="3068427"/>
              <a:chExt cx="3840164" cy="1973200"/>
            </a:xfrm>
          </p:grpSpPr>
          <p:grpSp>
            <p:nvGrpSpPr>
              <p:cNvPr id="72" name="Группа 71">
                <a:extLst>
                  <a:ext uri="{FF2B5EF4-FFF2-40B4-BE49-F238E27FC236}">
                    <a16:creationId xmlns:a16="http://schemas.microsoft.com/office/drawing/2014/main" id="{13D840DE-7BDD-4479-AF86-EA28694E381B}"/>
                  </a:ext>
                </a:extLst>
              </p:cNvPr>
              <p:cNvGrpSpPr/>
              <p:nvPr/>
            </p:nvGrpSpPr>
            <p:grpSpPr>
              <a:xfrm>
                <a:off x="4491639" y="3068427"/>
                <a:ext cx="3840164" cy="1769404"/>
                <a:chOff x="4726302" y="4634011"/>
                <a:chExt cx="3840164" cy="1769404"/>
              </a:xfrm>
            </p:grpSpPr>
            <p:sp>
              <p:nvSpPr>
                <p:cNvPr id="74" name="Google Shape;69;p3">
                  <a:extLst>
                    <a:ext uri="{FF2B5EF4-FFF2-40B4-BE49-F238E27FC236}">
                      <a16:creationId xmlns:a16="http://schemas.microsoft.com/office/drawing/2014/main" id="{7369AFB5-DAD2-4B80-9A58-346416AE4019}"/>
                    </a:ext>
                  </a:extLst>
                </p:cNvPr>
                <p:cNvSpPr txBox="1"/>
                <p:nvPr/>
              </p:nvSpPr>
              <p:spPr>
                <a:xfrm>
                  <a:off x="4809828" y="4634011"/>
                  <a:ext cx="3756638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defPPr>
                  <a:lvl1pPr>
                    <a:lnSpc>
                      <a:spcPct val="115000"/>
                    </a:lnSpc>
                    <a:defRPr sz="2000" spc="300">
                      <a:solidFill>
                        <a:srgbClr val="434343"/>
                      </a:solidFill>
                      <a:latin typeface="ALS Sector Regular" pitchFamily="2" charset="0"/>
                      <a:cs typeface="ALS Sector Regular" pitchFamily="2" charset="0"/>
                    </a:defRPr>
                  </a:lvl1pPr>
                </a:lstStyle>
                <a:p>
                  <a:pPr>
                    <a:lnSpc>
                      <a:spcPct val="100000"/>
                    </a:lnSpc>
                  </a:pPr>
                  <a:endParaRPr sz="1600" dirty="0">
                    <a:solidFill>
                      <a:srgbClr val="B04848"/>
                    </a:solidFill>
                    <a:latin typeface="Bahnschrift SemiLight" panose="020B0502040204020203" pitchFamily="34" charset="0"/>
                  </a:endParaRPr>
                </a:p>
              </p:txBody>
            </p:sp>
            <p:grpSp>
              <p:nvGrpSpPr>
                <p:cNvPr id="75" name="Группа 74">
                  <a:extLst>
                    <a:ext uri="{FF2B5EF4-FFF2-40B4-BE49-F238E27FC236}">
                      <a16:creationId xmlns:a16="http://schemas.microsoft.com/office/drawing/2014/main" id="{53CCB108-6123-4F62-8DCB-B8E1D6552AB9}"/>
                    </a:ext>
                  </a:extLst>
                </p:cNvPr>
                <p:cNvGrpSpPr/>
                <p:nvPr/>
              </p:nvGrpSpPr>
              <p:grpSpPr>
                <a:xfrm>
                  <a:off x="4726302" y="5326102"/>
                  <a:ext cx="3071423" cy="1077313"/>
                  <a:chOff x="550834" y="936262"/>
                  <a:chExt cx="2622671" cy="894847"/>
                </a:xfrm>
              </p:grpSpPr>
              <p:sp>
                <p:nvSpPr>
                  <p:cNvPr id="76" name="Google Shape;82;p10">
                    <a:extLst>
                      <a:ext uri="{FF2B5EF4-FFF2-40B4-BE49-F238E27FC236}">
                        <a16:creationId xmlns:a16="http://schemas.microsoft.com/office/drawing/2014/main" id="{D97038A4-7CAA-42D8-90E1-3983977B3B3C}"/>
                      </a:ext>
                    </a:extLst>
                  </p:cNvPr>
                  <p:cNvSpPr/>
                  <p:nvPr/>
                </p:nvSpPr>
                <p:spPr>
                  <a:xfrm>
                    <a:off x="550834" y="951946"/>
                    <a:ext cx="2622671" cy="879163"/>
                  </a:xfrm>
                  <a:prstGeom prst="roundRect">
                    <a:avLst>
                      <a:gd name="adj" fmla="val 10217"/>
                    </a:avLst>
                  </a:prstGeom>
                  <a:solidFill>
                    <a:srgbClr val="B04848"/>
                  </a:solidFill>
                  <a:ln>
                    <a:noFill/>
                  </a:ln>
                  <a:effectLst>
                    <a:outerShdw blurRad="114300" dist="47625" dir="1680000" algn="bl" rotWithShape="0">
                      <a:srgbClr val="000000">
                        <a:alpha val="8630"/>
                      </a:srgbClr>
                    </a:outerShdw>
                  </a:effectLst>
                </p:spPr>
                <p:txBody>
                  <a:bodyPr spcFirstLastPara="1" wrap="square" lIns="90000" tIns="72000" rIns="72000" bIns="0" anchor="t" anchorCtr="0">
                    <a:noAutofit/>
                  </a:bodyPr>
                  <a:lstStyle/>
                  <a:p>
                    <a:endParaRPr lang="ru-RU" sz="1000" dirty="0">
                      <a:solidFill>
                        <a:srgbClr val="434343"/>
                      </a:solidFill>
                      <a:latin typeface="ALS Sector Regular" pitchFamily="2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  <p:sp>
                <p:nvSpPr>
                  <p:cNvPr id="77" name="TextBox 76">
                    <a:extLst>
                      <a:ext uri="{FF2B5EF4-FFF2-40B4-BE49-F238E27FC236}">
                        <a16:creationId xmlns:a16="http://schemas.microsoft.com/office/drawing/2014/main" id="{2A034F01-6941-4BCE-BE29-9C1DE0566B4C}"/>
                      </a:ext>
                    </a:extLst>
                  </p:cNvPr>
                  <p:cNvSpPr txBox="1"/>
                  <p:nvPr/>
                </p:nvSpPr>
                <p:spPr>
                  <a:xfrm>
                    <a:off x="611916" y="936262"/>
                    <a:ext cx="2469212" cy="879163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Добавление системы здоровья и смерти, при его лишении. </a:t>
                    </a:r>
                  </a:p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Добавление виджетов, отображающих здоровье</a:t>
                    </a:r>
                    <a:endPara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</p:grpSp>
          </p:grpSp>
          <p:pic>
            <p:nvPicPr>
              <p:cNvPr id="85" name="Рисунок 84">
                <a:extLst>
                  <a:ext uri="{FF2B5EF4-FFF2-40B4-BE49-F238E27FC236}">
                    <a16:creationId xmlns:a16="http://schemas.microsoft.com/office/drawing/2014/main" id="{AE79F088-1B60-497E-A57A-184A5B31CF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82035" y="4416013"/>
                <a:ext cx="617489" cy="625614"/>
              </a:xfrm>
              <a:prstGeom prst="rect">
                <a:avLst/>
              </a:prstGeom>
            </p:spPr>
          </p:pic>
        </p:grpSp>
        <p:pic>
          <p:nvPicPr>
            <p:cNvPr id="86" name="Рисунок 85">
              <a:extLst>
                <a:ext uri="{FF2B5EF4-FFF2-40B4-BE49-F238E27FC236}">
                  <a16:creationId xmlns:a16="http://schemas.microsoft.com/office/drawing/2014/main" id="{14885B48-0B8E-4CB5-AAD1-76A2AD26F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549" y="4127325"/>
              <a:ext cx="617489" cy="694082"/>
            </a:xfrm>
            <a:prstGeom prst="rect">
              <a:avLst/>
            </a:prstGeom>
          </p:spPr>
        </p:pic>
      </p:grpSp>
      <p:grpSp>
        <p:nvGrpSpPr>
          <p:cNvPr id="91" name="Группа 90">
            <a:extLst>
              <a:ext uri="{FF2B5EF4-FFF2-40B4-BE49-F238E27FC236}">
                <a16:creationId xmlns:a16="http://schemas.microsoft.com/office/drawing/2014/main" id="{D784416F-CE40-4683-B3F4-31EA827FD4A8}"/>
              </a:ext>
            </a:extLst>
          </p:cNvPr>
          <p:cNvGrpSpPr/>
          <p:nvPr/>
        </p:nvGrpSpPr>
        <p:grpSpPr>
          <a:xfrm>
            <a:off x="8331803" y="1335113"/>
            <a:ext cx="3840164" cy="1971407"/>
            <a:chOff x="424074" y="2228303"/>
            <a:chExt cx="3840164" cy="1971407"/>
          </a:xfrm>
        </p:grpSpPr>
        <p:grpSp>
          <p:nvGrpSpPr>
            <p:cNvPr id="92" name="Группа 91">
              <a:extLst>
                <a:ext uri="{FF2B5EF4-FFF2-40B4-BE49-F238E27FC236}">
                  <a16:creationId xmlns:a16="http://schemas.microsoft.com/office/drawing/2014/main" id="{F5E73575-8945-4644-BE1C-18765CB46017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5"/>
              <a:chOff x="4726302" y="4634011"/>
              <a:chExt cx="3840164" cy="1769405"/>
            </a:xfrm>
          </p:grpSpPr>
          <p:sp>
            <p:nvSpPr>
              <p:cNvPr id="94" name="Google Shape;69;p3">
                <a:extLst>
                  <a:ext uri="{FF2B5EF4-FFF2-40B4-BE49-F238E27FC236}">
                    <a16:creationId xmlns:a16="http://schemas.microsoft.com/office/drawing/2014/main" id="{B9A1EE0E-9857-4F86-8588-36886BAECA3E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95" name="Группа 94">
                <a:extLst>
                  <a:ext uri="{FF2B5EF4-FFF2-40B4-BE49-F238E27FC236}">
                    <a16:creationId xmlns:a16="http://schemas.microsoft.com/office/drawing/2014/main" id="{E4FBE66E-B149-4519-9FAF-87B17D109AEF}"/>
                  </a:ext>
                </a:extLst>
              </p:cNvPr>
              <p:cNvGrpSpPr/>
              <p:nvPr/>
            </p:nvGrpSpPr>
            <p:grpSpPr>
              <a:xfrm>
                <a:off x="4726302" y="5333652"/>
                <a:ext cx="3071423" cy="1069764"/>
                <a:chOff x="550834" y="942533"/>
                <a:chExt cx="2622671" cy="888576"/>
              </a:xfrm>
            </p:grpSpPr>
            <p:sp>
              <p:nvSpPr>
                <p:cNvPr id="96" name="Google Shape;82;p10">
                  <a:extLst>
                    <a:ext uri="{FF2B5EF4-FFF2-40B4-BE49-F238E27FC236}">
                      <a16:creationId xmlns:a16="http://schemas.microsoft.com/office/drawing/2014/main" id="{879B3B6D-D86C-4B7E-B92C-2088FBFDF9BD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C8CE192C-9956-40B9-B61D-6E93393B5E53}"/>
                    </a:ext>
                  </a:extLst>
                </p:cNvPr>
                <p:cNvSpPr txBox="1"/>
                <p:nvPr/>
              </p:nvSpPr>
              <p:spPr>
                <a:xfrm>
                  <a:off x="611916" y="942533"/>
                  <a:ext cx="2507335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управляющего элемента, содержащего систему возрождения противника и героя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93" name="Рисунок 92">
              <a:extLst>
                <a:ext uri="{FF2B5EF4-FFF2-40B4-BE49-F238E27FC236}">
                  <a16:creationId xmlns:a16="http://schemas.microsoft.com/office/drawing/2014/main" id="{CD6CCB51-4366-463D-B366-E5E08BC36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98" name="Группа 97">
            <a:extLst>
              <a:ext uri="{FF2B5EF4-FFF2-40B4-BE49-F238E27FC236}">
                <a16:creationId xmlns:a16="http://schemas.microsoft.com/office/drawing/2014/main" id="{94CC9D89-B327-48C2-83C0-953F4DBD1B3D}"/>
              </a:ext>
            </a:extLst>
          </p:cNvPr>
          <p:cNvGrpSpPr/>
          <p:nvPr/>
        </p:nvGrpSpPr>
        <p:grpSpPr>
          <a:xfrm>
            <a:off x="8406602" y="2991426"/>
            <a:ext cx="3840164" cy="1959429"/>
            <a:chOff x="424074" y="2228303"/>
            <a:chExt cx="3840164" cy="1959429"/>
          </a:xfrm>
        </p:grpSpPr>
        <p:grpSp>
          <p:nvGrpSpPr>
            <p:cNvPr id="99" name="Группа 98">
              <a:extLst>
                <a:ext uri="{FF2B5EF4-FFF2-40B4-BE49-F238E27FC236}">
                  <a16:creationId xmlns:a16="http://schemas.microsoft.com/office/drawing/2014/main" id="{70E00185-DE87-42DE-A87A-4C9A67B2091F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101" name="Google Shape;69;p3">
                <a:extLst>
                  <a:ext uri="{FF2B5EF4-FFF2-40B4-BE49-F238E27FC236}">
                    <a16:creationId xmlns:a16="http://schemas.microsoft.com/office/drawing/2014/main" id="{C2D3C6C1-4562-46B1-BDF7-5CFB0366427C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02" name="Группа 101">
                <a:extLst>
                  <a:ext uri="{FF2B5EF4-FFF2-40B4-BE49-F238E27FC236}">
                    <a16:creationId xmlns:a16="http://schemas.microsoft.com/office/drawing/2014/main" id="{570D3637-779D-4695-987E-E64E4FCBCA6B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58431"/>
                <a:chOff x="550834" y="951946"/>
                <a:chExt cx="2622671" cy="879163"/>
              </a:xfrm>
            </p:grpSpPr>
            <p:sp>
              <p:nvSpPr>
                <p:cNvPr id="103" name="Google Shape;82;p10">
                  <a:extLst>
                    <a:ext uri="{FF2B5EF4-FFF2-40B4-BE49-F238E27FC236}">
                      <a16:creationId xmlns:a16="http://schemas.microsoft.com/office/drawing/2014/main" id="{8D96A704-DE0C-4AF0-99D4-86C398695CB4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371F7B81-C2FA-46E8-828A-A2527307E1AA}"/>
                    </a:ext>
                  </a:extLst>
                </p:cNvPr>
                <p:cNvSpPr txBox="1"/>
                <p:nvPr/>
              </p:nvSpPr>
              <p:spPr>
                <a:xfrm>
                  <a:off x="611916" y="1000382"/>
                  <a:ext cx="2561589" cy="6733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Создание арены боя из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ассетов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, создание и редактирование моделей персонажей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00" name="Рисунок 99">
              <a:extLst>
                <a:ext uri="{FF2B5EF4-FFF2-40B4-BE49-F238E27FC236}">
                  <a16:creationId xmlns:a16="http://schemas.microsoft.com/office/drawing/2014/main" id="{EADF0FB0-3606-444C-8257-23C41C11E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3049336" y="3418863"/>
              <a:ext cx="768869" cy="768869"/>
            </a:xfrm>
            <a:prstGeom prst="rect">
              <a:avLst/>
            </a:prstGeom>
          </p:spPr>
        </p:pic>
      </p:grpSp>
      <p:grpSp>
        <p:nvGrpSpPr>
          <p:cNvPr id="105" name="Группа 104">
            <a:extLst>
              <a:ext uri="{FF2B5EF4-FFF2-40B4-BE49-F238E27FC236}">
                <a16:creationId xmlns:a16="http://schemas.microsoft.com/office/drawing/2014/main" id="{AE08D9D6-B921-431C-B48F-7079480F102B}"/>
              </a:ext>
            </a:extLst>
          </p:cNvPr>
          <p:cNvGrpSpPr/>
          <p:nvPr/>
        </p:nvGrpSpPr>
        <p:grpSpPr>
          <a:xfrm>
            <a:off x="8409284" y="4649235"/>
            <a:ext cx="3840164" cy="1937172"/>
            <a:chOff x="424074" y="2228303"/>
            <a:chExt cx="3840164" cy="1937172"/>
          </a:xfrm>
        </p:grpSpPr>
        <p:grpSp>
          <p:nvGrpSpPr>
            <p:cNvPr id="106" name="Группа 105">
              <a:extLst>
                <a:ext uri="{FF2B5EF4-FFF2-40B4-BE49-F238E27FC236}">
                  <a16:creationId xmlns:a16="http://schemas.microsoft.com/office/drawing/2014/main" id="{1D85CC4E-896E-4417-A394-C88CF86F8658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99196"/>
              <a:chOff x="4726302" y="4634011"/>
              <a:chExt cx="3840164" cy="1799196"/>
            </a:xfrm>
          </p:grpSpPr>
          <p:sp>
            <p:nvSpPr>
              <p:cNvPr id="108" name="Google Shape;69;p3">
                <a:extLst>
                  <a:ext uri="{FF2B5EF4-FFF2-40B4-BE49-F238E27FC236}">
                    <a16:creationId xmlns:a16="http://schemas.microsoft.com/office/drawing/2014/main" id="{0424B7EC-D7D8-4D39-BE9B-27AF741289D1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09" name="Группа 108">
                <a:extLst>
                  <a:ext uri="{FF2B5EF4-FFF2-40B4-BE49-F238E27FC236}">
                    <a16:creationId xmlns:a16="http://schemas.microsoft.com/office/drawing/2014/main" id="{ECD95468-64B0-4D12-89D5-2929830A91D7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88223"/>
                <a:chOff x="550834" y="951946"/>
                <a:chExt cx="2622671" cy="903909"/>
              </a:xfrm>
            </p:grpSpPr>
            <p:sp>
              <p:nvSpPr>
                <p:cNvPr id="110" name="Google Shape;82;p10">
                  <a:extLst>
                    <a:ext uri="{FF2B5EF4-FFF2-40B4-BE49-F238E27FC236}">
                      <a16:creationId xmlns:a16="http://schemas.microsoft.com/office/drawing/2014/main" id="{CBA1FE3A-A2E6-447A-96D3-82480D871549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BA4BDC94-2D10-447A-861B-F3F0777FA5D3}"/>
                    </a:ext>
                  </a:extLst>
                </p:cNvPr>
                <p:cNvSpPr txBox="1"/>
                <p:nvPr/>
              </p:nvSpPr>
              <p:spPr>
                <a:xfrm>
                  <a:off x="604784" y="976692"/>
                  <a:ext cx="2441874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визуальной части проекта в сцену: модели, арена, эффекты.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Ретаргетинг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анимаций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к новым моделям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07" name="Рисунок 106">
              <a:extLst>
                <a:ext uri="{FF2B5EF4-FFF2-40B4-BE49-F238E27FC236}">
                  <a16:creationId xmlns:a16="http://schemas.microsoft.com/office/drawing/2014/main" id="{A613AE69-C359-42AA-B240-087F6F5DE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3201638" y="3539862"/>
              <a:ext cx="617489" cy="625613"/>
            </a:xfrm>
            <a:prstGeom prst="rect">
              <a:avLst/>
            </a:prstGeom>
          </p:spPr>
        </p:pic>
      </p:grpSp>
      <p:cxnSp>
        <p:nvCxnSpPr>
          <p:cNvPr id="113" name="Прямая соединительная линия 112">
            <a:extLst>
              <a:ext uri="{FF2B5EF4-FFF2-40B4-BE49-F238E27FC236}">
                <a16:creationId xmlns:a16="http://schemas.microsoft.com/office/drawing/2014/main" id="{AF921157-E31B-4BF7-9BB3-6F8B4D47E319}"/>
              </a:ext>
            </a:extLst>
          </p:cNvPr>
          <p:cNvCxnSpPr>
            <a:cxnSpLocks/>
          </p:cNvCxnSpPr>
          <p:nvPr/>
        </p:nvCxnSpPr>
        <p:spPr>
          <a:xfrm>
            <a:off x="9933245" y="3112351"/>
            <a:ext cx="0" cy="576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Прямая соединительная линия 116">
            <a:extLst>
              <a:ext uri="{FF2B5EF4-FFF2-40B4-BE49-F238E27FC236}">
                <a16:creationId xmlns:a16="http://schemas.microsoft.com/office/drawing/2014/main" id="{D7E2D6F7-2B84-431F-B459-B4D88199AA45}"/>
              </a:ext>
            </a:extLst>
          </p:cNvPr>
          <p:cNvCxnSpPr>
            <a:cxnSpLocks/>
          </p:cNvCxnSpPr>
          <p:nvPr/>
        </p:nvCxnSpPr>
        <p:spPr>
          <a:xfrm>
            <a:off x="5833685" y="3084637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Прямая соединительная линия 117">
            <a:extLst>
              <a:ext uri="{FF2B5EF4-FFF2-40B4-BE49-F238E27FC236}">
                <a16:creationId xmlns:a16="http://schemas.microsoft.com/office/drawing/2014/main" id="{B8D9D104-4231-4F40-AA7C-A425BBC0D72E}"/>
              </a:ext>
            </a:extLst>
          </p:cNvPr>
          <p:cNvCxnSpPr>
            <a:cxnSpLocks/>
          </p:cNvCxnSpPr>
          <p:nvPr/>
        </p:nvCxnSpPr>
        <p:spPr>
          <a:xfrm>
            <a:off x="5833685" y="4768925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Прямая соединительная линия 118">
            <a:extLst>
              <a:ext uri="{FF2B5EF4-FFF2-40B4-BE49-F238E27FC236}">
                <a16:creationId xmlns:a16="http://schemas.microsoft.com/office/drawing/2014/main" id="{B570E7A1-31EA-4B20-88E6-2F31BD0A4891}"/>
              </a:ext>
            </a:extLst>
          </p:cNvPr>
          <p:cNvCxnSpPr>
            <a:cxnSpLocks/>
          </p:cNvCxnSpPr>
          <p:nvPr/>
        </p:nvCxnSpPr>
        <p:spPr>
          <a:xfrm>
            <a:off x="1749069" y="4767538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Прямая соединительная линия 119">
            <a:extLst>
              <a:ext uri="{FF2B5EF4-FFF2-40B4-BE49-F238E27FC236}">
                <a16:creationId xmlns:a16="http://schemas.microsoft.com/office/drawing/2014/main" id="{B3BB2A33-C1A2-46EB-B0D2-B996A7B97120}"/>
              </a:ext>
            </a:extLst>
          </p:cNvPr>
          <p:cNvCxnSpPr>
            <a:cxnSpLocks/>
          </p:cNvCxnSpPr>
          <p:nvPr/>
        </p:nvCxnSpPr>
        <p:spPr>
          <a:xfrm>
            <a:off x="1749069" y="3072389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Прямая соединительная линия 120">
            <a:extLst>
              <a:ext uri="{FF2B5EF4-FFF2-40B4-BE49-F238E27FC236}">
                <a16:creationId xmlns:a16="http://schemas.microsoft.com/office/drawing/2014/main" id="{3ADBC5B2-987B-4660-8F7C-B9D2B9E49537}"/>
              </a:ext>
            </a:extLst>
          </p:cNvPr>
          <p:cNvCxnSpPr>
            <a:cxnSpLocks/>
          </p:cNvCxnSpPr>
          <p:nvPr/>
        </p:nvCxnSpPr>
        <p:spPr>
          <a:xfrm flipH="1">
            <a:off x="3357983" y="5769994"/>
            <a:ext cx="1038133" cy="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Прямая соединительная линия 123">
            <a:extLst>
              <a:ext uri="{FF2B5EF4-FFF2-40B4-BE49-F238E27FC236}">
                <a16:creationId xmlns:a16="http://schemas.microsoft.com/office/drawing/2014/main" id="{08EA7A83-3030-4C06-A234-30CDA81EA55A}"/>
              </a:ext>
            </a:extLst>
          </p:cNvPr>
          <p:cNvCxnSpPr>
            <a:cxnSpLocks/>
          </p:cNvCxnSpPr>
          <p:nvPr/>
        </p:nvCxnSpPr>
        <p:spPr>
          <a:xfrm flipH="1">
            <a:off x="7467539" y="2263371"/>
            <a:ext cx="878564" cy="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4" name="Группа 133">
            <a:extLst>
              <a:ext uri="{FF2B5EF4-FFF2-40B4-BE49-F238E27FC236}">
                <a16:creationId xmlns:a16="http://schemas.microsoft.com/office/drawing/2014/main" id="{1F4AD9D1-9980-4EF9-94AC-AD53A5DBA61E}"/>
              </a:ext>
            </a:extLst>
          </p:cNvPr>
          <p:cNvGrpSpPr/>
          <p:nvPr/>
        </p:nvGrpSpPr>
        <p:grpSpPr>
          <a:xfrm>
            <a:off x="4396116" y="2983640"/>
            <a:ext cx="3840164" cy="1971407"/>
            <a:chOff x="424074" y="2228303"/>
            <a:chExt cx="3840164" cy="1971407"/>
          </a:xfrm>
        </p:grpSpPr>
        <p:grpSp>
          <p:nvGrpSpPr>
            <p:cNvPr id="135" name="Группа 134">
              <a:extLst>
                <a:ext uri="{FF2B5EF4-FFF2-40B4-BE49-F238E27FC236}">
                  <a16:creationId xmlns:a16="http://schemas.microsoft.com/office/drawing/2014/main" id="{329736D0-71B4-4BFD-A611-922782F349D6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5"/>
              <a:chOff x="4726302" y="4634011"/>
              <a:chExt cx="3840164" cy="1769405"/>
            </a:xfrm>
          </p:grpSpPr>
          <p:sp>
            <p:nvSpPr>
              <p:cNvPr id="137" name="Google Shape;69;p3">
                <a:extLst>
                  <a:ext uri="{FF2B5EF4-FFF2-40B4-BE49-F238E27FC236}">
                    <a16:creationId xmlns:a16="http://schemas.microsoft.com/office/drawing/2014/main" id="{FFCCFBE4-F128-40E1-8862-7E205C4589BA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38" name="Группа 137">
                <a:extLst>
                  <a:ext uri="{FF2B5EF4-FFF2-40B4-BE49-F238E27FC236}">
                    <a16:creationId xmlns:a16="http://schemas.microsoft.com/office/drawing/2014/main" id="{922D66EB-0EBD-4A0B-9AE4-17D5740D5EF1}"/>
                  </a:ext>
                </a:extLst>
              </p:cNvPr>
              <p:cNvGrpSpPr/>
              <p:nvPr/>
            </p:nvGrpSpPr>
            <p:grpSpPr>
              <a:xfrm>
                <a:off x="4726302" y="5333652"/>
                <a:ext cx="3071423" cy="1069764"/>
                <a:chOff x="550834" y="942533"/>
                <a:chExt cx="2622671" cy="888576"/>
              </a:xfrm>
            </p:grpSpPr>
            <p:sp>
              <p:nvSpPr>
                <p:cNvPr id="139" name="Google Shape;82;p10">
                  <a:extLst>
                    <a:ext uri="{FF2B5EF4-FFF2-40B4-BE49-F238E27FC236}">
                      <a16:creationId xmlns:a16="http://schemas.microsoft.com/office/drawing/2014/main" id="{FAC15148-1EE6-4A6C-9941-A925E4D14328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C3585269-B4F5-4F66-91F2-C808BBBCF0ED}"/>
                    </a:ext>
                  </a:extLst>
                </p:cNvPr>
                <p:cNvSpPr txBox="1"/>
                <p:nvPr/>
              </p:nvSpPr>
              <p:spPr>
                <a:xfrm>
                  <a:off x="611916" y="942533"/>
                  <a:ext cx="2507335" cy="87916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системы захвата внимания и дополнительных функций к классу персонажа игрока для этого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36" name="Рисунок 135">
              <a:extLst>
                <a:ext uri="{FF2B5EF4-FFF2-40B4-BE49-F238E27FC236}">
                  <a16:creationId xmlns:a16="http://schemas.microsoft.com/office/drawing/2014/main" id="{D932DBB1-D342-4EDA-8323-303E3528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cxnSp>
        <p:nvCxnSpPr>
          <p:cNvPr id="141" name="Прямая соединительная линия 140">
            <a:extLst>
              <a:ext uri="{FF2B5EF4-FFF2-40B4-BE49-F238E27FC236}">
                <a16:creationId xmlns:a16="http://schemas.microsoft.com/office/drawing/2014/main" id="{A6726C71-6931-4974-96E3-AE8CE945F173}"/>
              </a:ext>
            </a:extLst>
          </p:cNvPr>
          <p:cNvCxnSpPr>
            <a:cxnSpLocks/>
          </p:cNvCxnSpPr>
          <p:nvPr/>
        </p:nvCxnSpPr>
        <p:spPr>
          <a:xfrm>
            <a:off x="9933245" y="4784208"/>
            <a:ext cx="0" cy="576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031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82;p10">
            <a:extLst>
              <a:ext uri="{FF2B5EF4-FFF2-40B4-BE49-F238E27FC236}">
                <a16:creationId xmlns:a16="http://schemas.microsoft.com/office/drawing/2014/main" id="{D62CE030-2814-44CE-B2B9-F11FDEA3D526}"/>
              </a:ext>
            </a:extLst>
          </p:cNvPr>
          <p:cNvSpPr/>
          <p:nvPr/>
        </p:nvSpPr>
        <p:spPr>
          <a:xfrm>
            <a:off x="6308133" y="2281236"/>
            <a:ext cx="4821103" cy="4529137"/>
          </a:xfrm>
          <a:prstGeom prst="roundRect">
            <a:avLst>
              <a:gd name="adj" fmla="val 8823"/>
            </a:avLst>
          </a:prstGeom>
          <a:solidFill>
            <a:srgbClr val="EBCDCD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3" name="Google Shape;82;p10">
            <a:extLst>
              <a:ext uri="{FF2B5EF4-FFF2-40B4-BE49-F238E27FC236}">
                <a16:creationId xmlns:a16="http://schemas.microsoft.com/office/drawing/2014/main" id="{01AF3511-A304-4142-B43B-52FDA3E51474}"/>
              </a:ext>
            </a:extLst>
          </p:cNvPr>
          <p:cNvSpPr/>
          <p:nvPr/>
        </p:nvSpPr>
        <p:spPr>
          <a:xfrm>
            <a:off x="528663" y="2281237"/>
            <a:ext cx="4821103" cy="4529137"/>
          </a:xfrm>
          <a:prstGeom prst="roundRect">
            <a:avLst>
              <a:gd name="adj" fmla="val 8823"/>
            </a:avLst>
          </a:prstGeom>
          <a:solidFill>
            <a:srgbClr val="EBCDCD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219158"/>
            <a:ext cx="10807700" cy="1115656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496443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Основная логика поведения персонажей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AC8A63-2CD9-4D9F-B99A-F3A9ACA9B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98" y="2357841"/>
            <a:ext cx="4529129" cy="439415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5B2DF78-48F4-461D-A574-2BCD565E3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117" y="2357841"/>
            <a:ext cx="4331137" cy="4394155"/>
          </a:xfrm>
          <a:prstGeom prst="rect">
            <a:avLst/>
          </a:prstGeom>
        </p:spPr>
      </p:pic>
      <p:sp>
        <p:nvSpPr>
          <p:cNvPr id="11" name="Google Shape;69;p3">
            <a:extLst>
              <a:ext uri="{FF2B5EF4-FFF2-40B4-BE49-F238E27FC236}">
                <a16:creationId xmlns:a16="http://schemas.microsoft.com/office/drawing/2014/main" id="{6DEF3396-B390-44DF-8F03-EF6D2D39434D}"/>
              </a:ext>
            </a:extLst>
          </p:cNvPr>
          <p:cNvSpPr txBox="1"/>
          <p:nvPr/>
        </p:nvSpPr>
        <p:spPr>
          <a:xfrm>
            <a:off x="378924" y="1700011"/>
            <a:ext cx="4821103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Диаграмма состояний противника игрока</a:t>
            </a:r>
          </a:p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под управлением компьютера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12" name="Google Shape;69;p3">
            <a:extLst>
              <a:ext uri="{FF2B5EF4-FFF2-40B4-BE49-F238E27FC236}">
                <a16:creationId xmlns:a16="http://schemas.microsoft.com/office/drawing/2014/main" id="{CD01ADAE-D063-427F-B3B4-778A3C1F5340}"/>
              </a:ext>
            </a:extLst>
          </p:cNvPr>
          <p:cNvSpPr txBox="1"/>
          <p:nvPr/>
        </p:nvSpPr>
        <p:spPr>
          <a:xfrm>
            <a:off x="6284308" y="1676549"/>
            <a:ext cx="4821103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Диаграмма состояний игрового персонажа</a:t>
            </a:r>
          </a:p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под управлением человека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388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3136900" cy="6891867"/>
          </a:xfrm>
          <a:prstGeom prst="parallelogram">
            <a:avLst>
              <a:gd name="adj" fmla="val 0"/>
            </a:avLst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19" y="37111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1600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Google Shape;69;p3">
            <a:extLst>
              <a:ext uri="{FF2B5EF4-FFF2-40B4-BE49-F238E27FC236}">
                <a16:creationId xmlns:a16="http://schemas.microsoft.com/office/drawing/2014/main" id="{63907092-0D52-91F8-6E90-4844C420E0BE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Анимации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Действий: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0ECA54-EE5B-56ED-6EBB-E88171C8D246}"/>
              </a:ext>
            </a:extLst>
          </p:cNvPr>
          <p:cNvSpPr txBox="1"/>
          <p:nvPr/>
        </p:nvSpPr>
        <p:spPr>
          <a:xfrm>
            <a:off x="390046" y="1894557"/>
            <a:ext cx="2429354" cy="250831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- Прямолинейные (направлены туда, куда повернут персонаж);</a:t>
            </a:r>
          </a:p>
          <a:p>
            <a:pPr>
              <a:lnSpc>
                <a:spcPct val="114000"/>
              </a:lnSpc>
            </a:pPr>
            <a:endParaRPr lang="ru-RU"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- Зависящие от направления (только в режиме захвата внимания).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627DD54-7B25-4555-AB20-CD4BBCD86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400" y="2062214"/>
            <a:ext cx="3992835" cy="455687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FBAECD-4A75-4A98-B7A2-8B287D43B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067" y="238908"/>
            <a:ext cx="5199439" cy="4101308"/>
          </a:xfrm>
          <a:prstGeom prst="rect">
            <a:avLst/>
          </a:prstGeom>
        </p:spPr>
      </p:pic>
      <p:sp>
        <p:nvSpPr>
          <p:cNvPr id="21" name="Google Shape;69;p3">
            <a:extLst>
              <a:ext uri="{FF2B5EF4-FFF2-40B4-BE49-F238E27FC236}">
                <a16:creationId xmlns:a16="http://schemas.microsoft.com/office/drawing/2014/main" id="{988DEDD5-72A1-4D2C-B148-0405CC39E1A2}"/>
              </a:ext>
            </a:extLst>
          </p:cNvPr>
          <p:cNvSpPr txBox="1"/>
          <p:nvPr/>
        </p:nvSpPr>
        <p:spPr>
          <a:xfrm>
            <a:off x="3351213" y="5440208"/>
            <a:ext cx="4387658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Двумерный </a:t>
            </a:r>
            <a:r>
              <a:rPr lang="en-US" sz="1600" spc="0" dirty="0">
                <a:latin typeface="Bahnschrift SemiLight" panose="020B0502040204020203" pitchFamily="34" charset="0"/>
              </a:rPr>
              <a:t>Blend Space</a:t>
            </a:r>
            <a:r>
              <a:rPr lang="ru-RU" sz="1600" spc="0" dirty="0">
                <a:latin typeface="Bahnschrift SemiLight" panose="020B0502040204020203" pitchFamily="34" charset="0"/>
              </a:rPr>
              <a:t>, создающий анимацию зависящую как от скорости передвижения так и от направления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22" name="Стрелка: вправо 21">
            <a:extLst>
              <a:ext uri="{FF2B5EF4-FFF2-40B4-BE49-F238E27FC236}">
                <a16:creationId xmlns:a16="http://schemas.microsoft.com/office/drawing/2014/main" id="{244B1C6B-FC8D-4487-A586-53CC126DE3E2}"/>
              </a:ext>
            </a:extLst>
          </p:cNvPr>
          <p:cNvSpPr/>
          <p:nvPr/>
        </p:nvSpPr>
        <p:spPr>
          <a:xfrm>
            <a:off x="7534084" y="5804392"/>
            <a:ext cx="311149" cy="109932"/>
          </a:xfrm>
          <a:prstGeom prst="rightArrow">
            <a:avLst>
              <a:gd name="adj1" fmla="val 50000"/>
              <a:gd name="adj2" fmla="val 133815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sp>
        <p:nvSpPr>
          <p:cNvPr id="23" name="Google Shape;69;p3">
            <a:extLst>
              <a:ext uri="{FF2B5EF4-FFF2-40B4-BE49-F238E27FC236}">
                <a16:creationId xmlns:a16="http://schemas.microsoft.com/office/drawing/2014/main" id="{54A48880-64DF-4907-9818-EDA243DB550E}"/>
              </a:ext>
            </a:extLst>
          </p:cNvPr>
          <p:cNvSpPr txBox="1"/>
          <p:nvPr/>
        </p:nvSpPr>
        <p:spPr>
          <a:xfrm>
            <a:off x="8901045" y="590634"/>
            <a:ext cx="3118190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600" spc="0" dirty="0">
                <a:latin typeface="Bahnschrift SemiLight" panose="020B0502040204020203" pitchFamily="34" charset="0"/>
              </a:rPr>
              <a:t>Animation Blueprint </a:t>
            </a:r>
            <a:r>
              <a:rPr lang="ru-RU" sz="1600" spc="0" dirty="0">
                <a:latin typeface="Bahnschrift SemiLight" panose="020B0502040204020203" pitchFamily="34" charset="0"/>
              </a:rPr>
              <a:t>персонажа игрока  с различными типами </a:t>
            </a:r>
            <a:r>
              <a:rPr lang="ru-RU" sz="1600" spc="0" dirty="0" err="1">
                <a:latin typeface="Bahnschrift SemiLight" panose="020B0502040204020203" pitchFamily="34" charset="0"/>
              </a:rPr>
              <a:t>анимаций</a:t>
            </a:r>
            <a:endParaRPr lang="ru-RU" sz="1600" spc="0" dirty="0">
              <a:latin typeface="Bahnschrift SemiLight" panose="020B0502040204020203" pitchFamily="34" charset="0"/>
            </a:endParaRP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25" name="Стрелка: вправо 24">
            <a:extLst>
              <a:ext uri="{FF2B5EF4-FFF2-40B4-BE49-F238E27FC236}">
                <a16:creationId xmlns:a16="http://schemas.microsoft.com/office/drawing/2014/main" id="{2FF8C5D2-4A6A-4A6F-A861-2372D50BC6F2}"/>
              </a:ext>
            </a:extLst>
          </p:cNvPr>
          <p:cNvSpPr/>
          <p:nvPr/>
        </p:nvSpPr>
        <p:spPr>
          <a:xfrm rot="10800000">
            <a:off x="8589896" y="932260"/>
            <a:ext cx="311149" cy="109932"/>
          </a:xfrm>
          <a:prstGeom prst="rightArrow">
            <a:avLst>
              <a:gd name="adj1" fmla="val 50000"/>
              <a:gd name="adj2" fmla="val 133815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6296932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23819</TotalTime>
  <Words>1718</Words>
  <Application>Microsoft Office PowerPoint</Application>
  <PresentationFormat>Широкоэкранный</PresentationFormat>
  <Paragraphs>190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Bahnschrift SemiBold</vt:lpstr>
      <vt:lpstr>Bahnschrift SemiLight</vt:lpstr>
      <vt:lpstr>Calibri Light</vt:lpstr>
      <vt:lpstr>Calibri</vt:lpstr>
      <vt:lpstr>Arial</vt:lpstr>
      <vt:lpstr>ALS Sector Regular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Моделирование</vt:lpstr>
      <vt:lpstr>Презентация PowerPoint</vt:lpstr>
      <vt:lpstr>Презентация PowerPoint</vt:lpstr>
      <vt:lpstr>Презентация PowerPoint</vt:lpstr>
      <vt:lpstr>Презентация PowerPoint</vt:lpstr>
      <vt:lpstr>Разработана визуальная составляющая проекта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admin</cp:lastModifiedBy>
  <cp:revision>142</cp:revision>
  <dcterms:created xsi:type="dcterms:W3CDTF">2022-04-18T20:35:07Z</dcterms:created>
  <dcterms:modified xsi:type="dcterms:W3CDTF">2024-06-23T20:35:34Z</dcterms:modified>
  <cp:category/>
</cp:coreProperties>
</file>

<file path=docProps/thumbnail.jpeg>
</file>